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51"/>
  </p:notesMasterIdLst>
  <p:handoutMasterIdLst>
    <p:handoutMasterId r:id="rId52"/>
  </p:handoutMasterIdLst>
  <p:sldIdLst>
    <p:sldId id="256" r:id="rId5"/>
    <p:sldId id="465" r:id="rId6"/>
    <p:sldId id="472" r:id="rId7"/>
    <p:sldId id="467" r:id="rId8"/>
    <p:sldId id="500" r:id="rId9"/>
    <p:sldId id="501" r:id="rId10"/>
    <p:sldId id="474" r:id="rId11"/>
    <p:sldId id="502" r:id="rId12"/>
    <p:sldId id="508" r:id="rId13"/>
    <p:sldId id="507" r:id="rId14"/>
    <p:sldId id="509" r:id="rId15"/>
    <p:sldId id="510" r:id="rId16"/>
    <p:sldId id="511" r:id="rId17"/>
    <p:sldId id="512" r:id="rId18"/>
    <p:sldId id="513" r:id="rId19"/>
    <p:sldId id="514" r:id="rId20"/>
    <p:sldId id="515" r:id="rId21"/>
    <p:sldId id="516" r:id="rId22"/>
    <p:sldId id="497" r:id="rId23"/>
    <p:sldId id="517" r:id="rId24"/>
    <p:sldId id="518" r:id="rId25"/>
    <p:sldId id="519" r:id="rId26"/>
    <p:sldId id="520" r:id="rId27"/>
    <p:sldId id="521" r:id="rId28"/>
    <p:sldId id="522" r:id="rId29"/>
    <p:sldId id="523" r:id="rId30"/>
    <p:sldId id="524" r:id="rId31"/>
    <p:sldId id="525" r:id="rId32"/>
    <p:sldId id="527" r:id="rId33"/>
    <p:sldId id="528" r:id="rId34"/>
    <p:sldId id="529" r:id="rId35"/>
    <p:sldId id="480" r:id="rId36"/>
    <p:sldId id="530" r:id="rId37"/>
    <p:sldId id="531" r:id="rId38"/>
    <p:sldId id="532" r:id="rId39"/>
    <p:sldId id="533" r:id="rId40"/>
    <p:sldId id="498" r:id="rId41"/>
    <p:sldId id="534" r:id="rId42"/>
    <p:sldId id="535" r:id="rId43"/>
    <p:sldId id="536" r:id="rId44"/>
    <p:sldId id="537" r:id="rId45"/>
    <p:sldId id="538" r:id="rId46"/>
    <p:sldId id="539" r:id="rId47"/>
    <p:sldId id="540" r:id="rId48"/>
    <p:sldId id="541" r:id="rId49"/>
    <p:sldId id="542" r:id="rId50"/>
  </p:sldIdLst>
  <p:sldSz cx="9144000" cy="6858000" type="screen4x3"/>
  <p:notesSz cx="9928225" cy="6797675"/>
  <p:custDataLst>
    <p:tags r:id="rId53"/>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D6FF"/>
    <a:srgbClr val="B21212"/>
    <a:srgbClr val="F53939"/>
    <a:srgbClr val="F5FC9A"/>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0207" autoAdjust="0"/>
  </p:normalViewPr>
  <p:slideViewPr>
    <p:cSldViewPr>
      <p:cViewPr varScale="1">
        <p:scale>
          <a:sx n="79" d="100"/>
          <a:sy n="79" d="100"/>
        </p:scale>
        <p:origin x="1308" y="60"/>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gs" Target="tags/tag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661030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776609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802489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128606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474175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4123643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004715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4149438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454728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097058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4184969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6177587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7431694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575140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3720180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5150837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8989793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571781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1366946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914513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2363752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4354671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7871901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878310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802451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683452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2258444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7897098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508621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5265359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5628555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2111703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2898325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3586455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2368038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864345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40897655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11.xml"/><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261675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600" b="1" dirty="0" smtClean="0">
                <a:latin typeface="Arial" panose="020B0604020202020204" pitchFamily="34" charset="0"/>
                <a:cs typeface="Arial" panose="020B0604020202020204" pitchFamily="34" charset="0"/>
              </a:rPr>
              <a:t>5.1 – Biological Catalysts</a:t>
            </a:r>
            <a:endParaRPr lang="en-GB" sz="16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2844144" y="692696"/>
            <a:ext cx="259195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600" b="1" dirty="0" smtClean="0">
                <a:latin typeface="Arial" panose="020B0604020202020204" pitchFamily="34" charset="0"/>
                <a:cs typeface="Arial" panose="020B0604020202020204" pitchFamily="34" charset="0"/>
              </a:rPr>
              <a:t>5.2 – Enzyme Properties</a:t>
            </a:r>
            <a:endParaRPr lang="en-GB" sz="16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100392" y="44624"/>
            <a:ext cx="1008112" cy="96820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slide" Target="slide37.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slide" Target="slide3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slide" Target="slide37.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Unit%2005/5.1%20-%20Enzymes.mp4" TargetMode="External"/><Relationship Id="rId5" Type="http://schemas.openxmlformats.org/officeDocument/2006/relationships/image" Target="../media/image10.pn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slide" Target="slide38.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45.xml"/></Relationships>
</file>

<file path=ppt/slides/_rels/slide1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38.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38.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hyperlink" Target="Unit%2005/5.1%20-%20Questions.docx"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slide" Target="slide41.xml"/><Relationship Id="rId4" Type="http://schemas.openxmlformats.org/officeDocument/2006/relationships/hyperlink" Target="Unit%2005/5.2%20-%20Enzymes.mp4"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Unit%2005/5.2%20-%20Enzymes.mp4"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slide" Target="slide41.xml"/><Relationship Id="rId4" Type="http://schemas.openxmlformats.org/officeDocument/2006/relationships/image" Target="../media/image18.emf"/></Relationships>
</file>

<file path=ppt/slides/_rels/slide22.xml.rels><?xml version="1.0" encoding="UTF-8" standalone="yes"?>
<Relationships xmlns="http://schemas.openxmlformats.org/package/2006/relationships"><Relationship Id="rId3" Type="http://schemas.openxmlformats.org/officeDocument/2006/relationships/hyperlink" Target="Unit%2005/5.2%20-%20Hydrogen%20Peroxide.mp4"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slide" Target="slide41.xml"/></Relationships>
</file>

<file path=ppt/slides/_rels/slide2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41.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41.xml"/><Relationship Id="rId5" Type="http://schemas.openxmlformats.org/officeDocument/2006/relationships/hyperlink" Target="Unit%2005/5.2%20-%20Temperature%20affects%20enzyme%20activity.mp4" TargetMode="Externa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slide" Target="slide41.xml"/></Relationships>
</file>

<file path=ppt/slides/_rels/slide26.xml.rels><?xml version="1.0" encoding="UTF-8" standalone="yes"?>
<Relationships xmlns="http://schemas.openxmlformats.org/package/2006/relationships"><Relationship Id="rId3" Type="http://schemas.openxmlformats.org/officeDocument/2006/relationships/hyperlink" Target="Unit%2005/5.2%20&#8211;%20Enzymes%20-%20Questions.docx"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27.xml.rels><?xml version="1.0" encoding="UTF-8" standalone="yes"?>
<Relationships xmlns="http://schemas.openxmlformats.org/package/2006/relationships"><Relationship Id="rId3" Type="http://schemas.openxmlformats.org/officeDocument/2006/relationships/hyperlink" Target="Unit%2005/5.2%20-%20Activity.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41.xml"/></Relationships>
</file>

<file path=ppt/slides/_rels/slide28.xml.rels><?xml version="1.0" encoding="UTF-8" standalone="yes"?>
<Relationships xmlns="http://schemas.openxmlformats.org/package/2006/relationships"><Relationship Id="rId3" Type="http://schemas.openxmlformats.org/officeDocument/2006/relationships/hyperlink" Target="Unit%2005/5.2%20-%20Activity.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slide" Target="slide41.xml"/></Relationships>
</file>

<file path=ppt/slides/_rels/slide29.xml.rels><?xml version="1.0" encoding="UTF-8" standalone="yes"?>
<Relationships xmlns="http://schemas.openxmlformats.org/package/2006/relationships"><Relationship Id="rId3" Type="http://schemas.openxmlformats.org/officeDocument/2006/relationships/hyperlink" Target="Unit%2005/5.2%20-%20Activity.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4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Unit%2005/5.2%20-%20Activity.doc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41.xml"/></Relationships>
</file>

<file path=ppt/slides/_rels/slide31.xml.rels><?xml version="1.0" encoding="UTF-8" standalone="yes"?>
<Relationships xmlns="http://schemas.openxmlformats.org/package/2006/relationships"><Relationship Id="rId3" Type="http://schemas.openxmlformats.org/officeDocument/2006/relationships/hyperlink" Target="Unit%2005/activity_5.3.pdf"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hyperlink" Target="Unit%2005/activity_5.4.pdf"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Unit%2005/5%20-%20End%20of%20Chapter%20Questions.doc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Unit%2005/5%20-%20End%20of%20Chapter%20Questions.docx"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Unit%2005/5%20-%20End%20of%20Chapter%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Unit%2005/5%20-%20End%20of%20Chapter%20Questions.docx"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Unit%2005/5%20-%20End%20of%20Chapter%20Questions.docx"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30.emf"/><Relationship Id="rId4" Type="http://schemas.openxmlformats.org/officeDocument/2006/relationships/image" Target="../media/image29.e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82627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6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6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05 </a:t>
            </a:r>
            <a:r>
              <a:rPr lang="en-US" sz="6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6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Enzymes</a:t>
            </a:r>
            <a:endParaRPr lang="en-GB" sz="6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Image result for Enzymes"/>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347864" y="1954751"/>
            <a:ext cx="5699288" cy="407759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32656"/>
            <a:ext cx="1649468" cy="158417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5 - Enzymes</a:t>
            </a:r>
            <a:endParaRPr lang="en-US" sz="4000" dirty="0"/>
          </a:p>
        </p:txBody>
      </p:sp>
      <p:sp>
        <p:nvSpPr>
          <p:cNvPr id="4" name="Round Same Side Corner Rectangle 3">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49</a:t>
            </a:r>
            <a:endParaRPr lang="en-GB" sz="1400" b="1" dirty="0">
              <a:latin typeface="Arial" panose="020B0604020202020204" pitchFamily="34" charset="0"/>
              <a:cs typeface="Arial" panose="020B0604020202020204" pitchFamily="34" charset="0"/>
            </a:endParaRPr>
          </a:p>
        </p:txBody>
      </p:sp>
      <p:sp>
        <p:nvSpPr>
          <p:cNvPr id="2" name="Rounded Rectangle 1"/>
          <p:cNvSpPr/>
          <p:nvPr/>
        </p:nvSpPr>
        <p:spPr>
          <a:xfrm>
            <a:off x="179512" y="1124744"/>
            <a:ext cx="8712968" cy="5472608"/>
          </a:xfrm>
          <a:prstGeom prst="roundRect">
            <a:avLst>
              <a:gd name="adj" fmla="val 4909"/>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smtClean="0">
                <a:solidFill>
                  <a:schemeClr val="tx1"/>
                </a:solidFill>
                <a:latin typeface="Arial" panose="020B0604020202020204" pitchFamily="34" charset="0"/>
                <a:cs typeface="Arial" panose="020B0604020202020204" pitchFamily="34" charset="0"/>
              </a:rPr>
              <a:t>Forensics </a:t>
            </a:r>
            <a:r>
              <a:rPr lang="en-GB" sz="1600" b="1" dirty="0">
                <a:solidFill>
                  <a:schemeClr val="tx1"/>
                </a:solidFill>
                <a:latin typeface="Arial" panose="020B0604020202020204" pitchFamily="34" charset="0"/>
                <a:cs typeface="Arial" panose="020B0604020202020204" pitchFamily="34" charset="0"/>
              </a:rPr>
              <a:t>and salivary amylase</a:t>
            </a:r>
            <a:endParaRPr lang="en-GB" sz="1600" dirty="0">
              <a:solidFill>
                <a:schemeClr val="tx1"/>
              </a:solidFill>
              <a:latin typeface="Arial" panose="020B0604020202020204" pitchFamily="34" charset="0"/>
              <a:cs typeface="Arial" panose="020B0604020202020204" pitchFamily="34" charset="0"/>
            </a:endParaRPr>
          </a:p>
          <a:p>
            <a:r>
              <a:rPr lang="en-US" sz="1600" dirty="0">
                <a:solidFill>
                  <a:schemeClr val="tx1"/>
                </a:solidFill>
                <a:latin typeface="Arial" panose="020B0604020202020204" pitchFamily="34" charset="0"/>
                <a:cs typeface="Arial" panose="020B0604020202020204" pitchFamily="34" charset="0"/>
              </a:rPr>
              <a:t>Forensic science is the use of scientific techniques to obtain evidence relating to crimes (Figure </a:t>
            </a:r>
            <a:r>
              <a:rPr lang="en-US" sz="1600" b="1" dirty="0">
                <a:solidFill>
                  <a:schemeClr val="tx1"/>
                </a:solidFill>
                <a:latin typeface="Arial" panose="020B0604020202020204" pitchFamily="34" charset="0"/>
                <a:cs typeface="Arial" panose="020B0604020202020204" pitchFamily="34" charset="0"/>
              </a:rPr>
              <a:t>5.1</a:t>
            </a:r>
            <a:r>
              <a:rPr lang="en-US" sz="1600" dirty="0">
                <a:solidFill>
                  <a:schemeClr val="tx1"/>
                </a:solidFill>
                <a:latin typeface="Arial" panose="020B0604020202020204" pitchFamily="34" charset="0"/>
                <a:cs typeface="Arial" panose="020B0604020202020204" pitchFamily="34" charset="0"/>
              </a:rPr>
              <a:t>).</a:t>
            </a:r>
          </a:p>
          <a:p>
            <a:r>
              <a:rPr lang="en-US" sz="1600" dirty="0">
                <a:solidFill>
                  <a:schemeClr val="tx1"/>
                </a:solidFill>
                <a:latin typeface="Arial" panose="020B0604020202020204" pitchFamily="34" charset="0"/>
                <a:cs typeface="Arial" panose="020B0604020202020204" pitchFamily="34" charset="0"/>
              </a:rPr>
              <a:t>Human saliva contains an enzyme, called salivary amylase, that helps to digest starch in the mouth. Forensic scientists can test surfaces for the presence of human salivary amylase. This can help to determine whether a person was present at the scene of a crime</a:t>
            </a:r>
            <a:r>
              <a:rPr lang="en-US" sz="1600" dirty="0" smtClean="0">
                <a:solidFill>
                  <a:schemeClr val="tx1"/>
                </a:solidFill>
                <a:latin typeface="Arial" panose="020B0604020202020204" pitchFamily="34" charset="0"/>
                <a:cs typeface="Arial" panose="020B0604020202020204" pitchFamily="34" charset="0"/>
              </a:rPr>
              <a:t>.</a:t>
            </a:r>
            <a:endParaRPr lang="en-GB" sz="1600" dirty="0">
              <a:solidFill>
                <a:schemeClr val="tx1"/>
              </a:solidFill>
              <a:latin typeface="Arial" panose="020B0604020202020204" pitchFamily="34" charset="0"/>
              <a:cs typeface="Arial" panose="020B0604020202020204" pitchFamily="34" charset="0"/>
            </a:endParaRPr>
          </a:p>
          <a:p>
            <a:r>
              <a:rPr lang="en-US" sz="1600" dirty="0">
                <a:solidFill>
                  <a:schemeClr val="tx1"/>
                </a:solidFill>
                <a:latin typeface="Arial" panose="020B0604020202020204" pitchFamily="34" charset="0"/>
                <a:cs typeface="Arial" panose="020B0604020202020204" pitchFamily="34" charset="0"/>
              </a:rPr>
              <a:t>When the test first came in, it was only able to detect the activity of amylase - that is, whether starch was digested. Although this could be useful, a positive result did not prove that a person had left saliva at the scene. This is because amylase is also produced by many other organisms, such as bacteria and fungi.</a:t>
            </a:r>
          </a:p>
          <a:p>
            <a:r>
              <a:rPr lang="en-US" sz="1600" dirty="0">
                <a:solidFill>
                  <a:schemeClr val="tx1"/>
                </a:solidFill>
                <a:latin typeface="Arial" panose="020B0604020202020204" pitchFamily="34" charset="0"/>
                <a:cs typeface="Arial" panose="020B0604020202020204" pitchFamily="34" charset="0"/>
              </a:rPr>
              <a:t>In the late 1980s, a new test that could detect human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amylase </a:t>
            </a:r>
            <a:r>
              <a:rPr lang="en-US" sz="1600" dirty="0">
                <a:solidFill>
                  <a:schemeClr val="tx1"/>
                </a:solidFill>
                <a:latin typeface="Arial" panose="020B0604020202020204" pitchFamily="34" charset="0"/>
                <a:cs typeface="Arial" panose="020B0604020202020204" pitchFamily="34" charset="0"/>
              </a:rPr>
              <a:t>directly was introduced. </a:t>
            </a:r>
            <a:r>
              <a:rPr lang="en-US" sz="1600" dirty="0" smtClean="0">
                <a:solidFill>
                  <a:schemeClr val="tx1"/>
                </a:solidFill>
                <a:latin typeface="Arial" panose="020B0604020202020204" pitchFamily="34" charset="0"/>
                <a:cs typeface="Arial" panose="020B0604020202020204" pitchFamily="34" charset="0"/>
              </a:rPr>
              <a:t>However, this </a:t>
            </a:r>
            <a:r>
              <a:rPr lang="en-US" sz="1600" dirty="0">
                <a:solidFill>
                  <a:schemeClr val="tx1"/>
                </a:solidFill>
                <a:latin typeface="Arial" panose="020B0604020202020204" pitchFamily="34" charset="0"/>
                <a:cs typeface="Arial" panose="020B0604020202020204" pitchFamily="34" charset="0"/>
              </a:rPr>
              <a:t>test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can </a:t>
            </a:r>
            <a:r>
              <a:rPr lang="en-US" sz="1600" dirty="0">
                <a:solidFill>
                  <a:schemeClr val="tx1"/>
                </a:solidFill>
                <a:latin typeface="Arial" panose="020B0604020202020204" pitchFamily="34" charset="0"/>
                <a:cs typeface="Arial" panose="020B0604020202020204" pitchFamily="34" charset="0"/>
              </a:rPr>
              <a:t>still give positive results for amylase from other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organisms</a:t>
            </a:r>
            <a:r>
              <a:rPr lang="en-US" sz="1600" dirty="0">
                <a:solidFill>
                  <a:schemeClr val="tx1"/>
                </a:solidFill>
                <a:latin typeface="Arial" panose="020B0604020202020204" pitchFamily="34" charset="0"/>
                <a:cs typeface="Arial" panose="020B0604020202020204" pitchFamily="34" charset="0"/>
              </a:rPr>
              <a:t>, including rats and gorillas. Although it is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very </a:t>
            </a:r>
            <a:r>
              <a:rPr lang="en-US" sz="1600" dirty="0">
                <a:solidFill>
                  <a:schemeClr val="tx1"/>
                </a:solidFill>
                <a:latin typeface="Arial" panose="020B0604020202020204" pitchFamily="34" charset="0"/>
                <a:cs typeface="Arial" panose="020B0604020202020204" pitchFamily="34" charset="0"/>
              </a:rPr>
              <a:t>unlikely that a gorilla was present at the scene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of </a:t>
            </a:r>
            <a:r>
              <a:rPr lang="en-US" sz="1600" dirty="0">
                <a:solidFill>
                  <a:schemeClr val="tx1"/>
                </a:solidFill>
                <a:latin typeface="Arial" panose="020B0604020202020204" pitchFamily="34" charset="0"/>
                <a:cs typeface="Arial" panose="020B0604020202020204" pitchFamily="34" charset="0"/>
              </a:rPr>
              <a:t>a crime, it is often possible that a rat might have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left </a:t>
            </a:r>
            <a:r>
              <a:rPr lang="en-US" sz="1600" dirty="0">
                <a:solidFill>
                  <a:schemeClr val="tx1"/>
                </a:solidFill>
                <a:latin typeface="Arial" panose="020B0604020202020204" pitchFamily="34" charset="0"/>
                <a:cs typeface="Arial" panose="020B0604020202020204" pitchFamily="34" charset="0"/>
              </a:rPr>
              <a:t>the saliva behind</a:t>
            </a:r>
            <a:r>
              <a:rPr lang="en-US" sz="1600" dirty="0" smtClean="0">
                <a:solidFill>
                  <a:schemeClr val="tx1"/>
                </a:solidFill>
                <a:latin typeface="Arial" panose="020B0604020202020204" pitchFamily="34" charset="0"/>
                <a:cs typeface="Arial" panose="020B0604020202020204" pitchFamily="34" charset="0"/>
              </a:rPr>
              <a:t>.</a:t>
            </a:r>
            <a:endParaRPr lang="en-GB" sz="1600" dirty="0">
              <a:solidFill>
                <a:schemeClr val="tx1"/>
              </a:solidFill>
              <a:latin typeface="Arial" panose="020B0604020202020204" pitchFamily="34" charset="0"/>
              <a:cs typeface="Arial" panose="020B0604020202020204" pitchFamily="34" charset="0"/>
            </a:endParaRPr>
          </a:p>
          <a:p>
            <a:r>
              <a:rPr lang="en-US" sz="1600" dirty="0">
                <a:solidFill>
                  <a:schemeClr val="tx1"/>
                </a:solidFill>
                <a:latin typeface="Arial" panose="020B0604020202020204" pitchFamily="34" charset="0"/>
                <a:cs typeface="Arial" panose="020B0604020202020204" pitchFamily="34" charset="0"/>
              </a:rPr>
              <a:t>Today, forensic scientists are also able to search for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cheek </a:t>
            </a:r>
            <a:r>
              <a:rPr lang="en-US" sz="1600" dirty="0">
                <a:solidFill>
                  <a:schemeClr val="tx1"/>
                </a:solidFill>
                <a:latin typeface="Arial" panose="020B0604020202020204" pitchFamily="34" charset="0"/>
                <a:cs typeface="Arial" panose="020B0604020202020204" pitchFamily="34" charset="0"/>
              </a:rPr>
              <a:t>cells within a saliva sample. If they can find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any</a:t>
            </a:r>
            <a:r>
              <a:rPr lang="en-US" sz="1600" dirty="0">
                <a:solidFill>
                  <a:schemeClr val="tx1"/>
                </a:solidFill>
                <a:latin typeface="Arial" panose="020B0604020202020204" pitchFamily="34" charset="0"/>
                <a:cs typeface="Arial" panose="020B0604020202020204" pitchFamily="34" charset="0"/>
              </a:rPr>
              <a:t>, then they can test the DNA in them. This can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then </a:t>
            </a:r>
            <a:r>
              <a:rPr lang="en-US" sz="1600" dirty="0">
                <a:solidFill>
                  <a:schemeClr val="tx1"/>
                </a:solidFill>
                <a:latin typeface="Arial" panose="020B0604020202020204" pitchFamily="34" charset="0"/>
                <a:cs typeface="Arial" panose="020B0604020202020204" pitchFamily="34" charset="0"/>
              </a:rPr>
              <a:t>provide evidence that can link a particular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person </a:t>
            </a:r>
            <a:r>
              <a:rPr lang="en-US" sz="1600" dirty="0">
                <a:solidFill>
                  <a:schemeClr val="tx1"/>
                </a:solidFill>
                <a:latin typeface="Arial" panose="020B0604020202020204" pitchFamily="34" charset="0"/>
                <a:cs typeface="Arial" panose="020B0604020202020204" pitchFamily="34" charset="0"/>
              </a:rPr>
              <a:t>to the crime scene.</a:t>
            </a:r>
            <a:endParaRPr lang="en-GB" sz="1600" dirty="0">
              <a:solidFill>
                <a:schemeClr val="tx1"/>
              </a:solidFill>
              <a:latin typeface="Arial" panose="020B0604020202020204" pitchFamily="34" charset="0"/>
              <a:cs typeface="Arial" panose="020B0604020202020204" pitchFamily="34" charset="0"/>
            </a:endParaRPr>
          </a:p>
        </p:txBody>
      </p:sp>
      <p:sp>
        <p:nvSpPr>
          <p:cNvPr id="3" name="Rectangle 2"/>
          <p:cNvSpPr/>
          <p:nvPr/>
        </p:nvSpPr>
        <p:spPr>
          <a:xfrm>
            <a:off x="5292080" y="5643245"/>
            <a:ext cx="3600400" cy="954107"/>
          </a:xfrm>
          <a:prstGeom prst="rect">
            <a:avLst/>
          </a:prstGeom>
        </p:spPr>
        <p:txBody>
          <a:bodyPr wrap="square">
            <a:spAutoFit/>
          </a:bodyPr>
          <a:lstStyle/>
          <a:p>
            <a:pPr indent="355600">
              <a:buClr>
                <a:srgbClr val="C00000"/>
              </a:buClr>
              <a:buSzPct val="80000"/>
              <a:buFont typeface="Arial" panose="020B0604020202020204" pitchFamily="34" charset="0"/>
              <a:buChar char="▲"/>
            </a:pPr>
            <a:r>
              <a:rPr lang="en-US" sz="1400" b="1" dirty="0"/>
              <a:t>Figure 5.1</a:t>
            </a:r>
            <a:r>
              <a:rPr lang="en-US" sz="1400" dirty="0"/>
              <a:t> </a:t>
            </a:r>
            <a:r>
              <a:rPr lang="en-US" sz="1400" dirty="0" smtClean="0"/>
              <a:t>- Forensic </a:t>
            </a:r>
            <a:r>
              <a:rPr lang="en-US" sz="1400" dirty="0"/>
              <a:t>scientists at a crime scene. Can you suggest why they are wearing clothing that covers most of the their bodies?</a:t>
            </a:r>
            <a:endParaRPr lang="en-GB" sz="1400"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l="1806" t="14299" r="5188" b="2751"/>
          <a:stretch/>
        </p:blipFill>
        <p:spPr>
          <a:xfrm>
            <a:off x="5292080" y="3429000"/>
            <a:ext cx="3528393" cy="2214245"/>
          </a:xfrm>
          <a:prstGeom prst="rect">
            <a:avLst/>
          </a:prstGeom>
        </p:spPr>
      </p:pic>
    </p:spTree>
    <p:extLst>
      <p:ext uri="{BB962C8B-B14F-4D97-AF65-F5344CB8AC3E}">
        <p14:creationId xmlns:p14="http://schemas.microsoft.com/office/powerpoint/2010/main" val="3077920175"/>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5.1 – Biological Catalysts</a:t>
            </a:r>
            <a:endParaRPr lang="en-US" sz="4000" dirty="0"/>
          </a:p>
        </p:txBody>
      </p:sp>
      <p:sp>
        <p:nvSpPr>
          <p:cNvPr id="34" name="Rectangle 33"/>
          <p:cNvSpPr/>
          <p:nvPr/>
        </p:nvSpPr>
        <p:spPr>
          <a:xfrm>
            <a:off x="179512" y="1124744"/>
            <a:ext cx="5328592" cy="5632311"/>
          </a:xfrm>
          <a:prstGeom prst="rect">
            <a:avLst/>
          </a:prstGeom>
        </p:spPr>
        <p:txBody>
          <a:bodyPr wrap="square">
            <a:spAutoFit/>
          </a:bodyPr>
          <a:lstStyle/>
          <a:p>
            <a:pPr marL="271463" indent="-271463">
              <a:buClr>
                <a:srgbClr val="0070C0"/>
              </a:buClr>
              <a:buSzPct val="80000"/>
              <a:buFont typeface="Wingdings 3" panose="05040102010807070707" pitchFamily="18" charset="2"/>
              <a:buChar char=""/>
            </a:pPr>
            <a:r>
              <a:rPr lang="en-US" sz="2000" dirty="0" smtClean="0"/>
              <a:t>Many </a:t>
            </a:r>
            <a:r>
              <a:rPr lang="en-US" sz="2000" dirty="0"/>
              <a:t>chemical reactions can be speeded up by substances called </a:t>
            </a:r>
            <a:r>
              <a:rPr lang="en-US" sz="2000" b="1" dirty="0">
                <a:solidFill>
                  <a:srgbClr val="FF0000"/>
                </a:solidFill>
              </a:rPr>
              <a:t>catalysts</a:t>
            </a:r>
            <a:r>
              <a:rPr lang="en-US" sz="2000" dirty="0"/>
              <a:t>. A catalyst alters the rate of a chemical reaction, without being changed itself.</a:t>
            </a:r>
          </a:p>
          <a:p>
            <a:pPr marL="271463" indent="-271463">
              <a:buClr>
                <a:srgbClr val="0070C0"/>
              </a:buClr>
              <a:buSzPct val="80000"/>
              <a:buFont typeface="Wingdings 3" panose="05040102010807070707" pitchFamily="18" charset="2"/>
              <a:buChar char=""/>
            </a:pPr>
            <a:r>
              <a:rPr lang="en-US" sz="2000" dirty="0"/>
              <a:t>Within any living organism, chemical reactions take place all the time. They are sometimes called </a:t>
            </a:r>
            <a:r>
              <a:rPr lang="en-US" sz="2000" b="1" dirty="0">
                <a:solidFill>
                  <a:srgbClr val="FF0000"/>
                </a:solidFill>
              </a:rPr>
              <a:t>metabolic reactions</a:t>
            </a:r>
            <a:r>
              <a:rPr lang="en-US" sz="2000" dirty="0"/>
              <a:t>. Almost every metabolic reaction is controlled by catalysts called enzymes. </a:t>
            </a:r>
            <a:endParaRPr lang="en-US" sz="2000" dirty="0" smtClean="0"/>
          </a:p>
          <a:p>
            <a:pPr marL="271463" indent="-271463">
              <a:buClr>
                <a:srgbClr val="0070C0"/>
              </a:buClr>
              <a:buSzPct val="80000"/>
              <a:buFont typeface="Wingdings 3" panose="05040102010807070707" pitchFamily="18" charset="2"/>
              <a:buChar char=""/>
            </a:pPr>
            <a:r>
              <a:rPr lang="en-US" sz="2000" dirty="0" smtClean="0"/>
              <a:t>Without </a:t>
            </a:r>
            <a:r>
              <a:rPr lang="en-US" sz="2000" dirty="0"/>
              <a:t>enzymes, the reactions would take place very slowly, or not at all. Enzymes ensure that the rates of metabolic reactions are great enough to sustain life</a:t>
            </a:r>
            <a:r>
              <a:rPr lang="en-US" sz="2000" dirty="0" smtClean="0"/>
              <a:t>.</a:t>
            </a:r>
          </a:p>
          <a:p>
            <a:pPr marL="271463" indent="-271463">
              <a:buClr>
                <a:srgbClr val="0070C0"/>
              </a:buClr>
              <a:buSzPct val="80000"/>
              <a:buFont typeface="Wingdings 3" panose="05040102010807070707" pitchFamily="18" charset="2"/>
              <a:buChar char=""/>
            </a:pPr>
            <a:r>
              <a:rPr lang="en-US" sz="2000" dirty="0"/>
              <a:t>For example, inside the alimentary canal, large molecules are broken down to smaller ones in the process of digestion. These reactions are speeded up by enzymes. </a:t>
            </a:r>
            <a:endParaRPr lang="en-US" sz="2000" dirty="0" smtClean="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50</a:t>
            </a:r>
            <a:endParaRPr lang="en-GB" sz="1400" b="1" dirty="0">
              <a:latin typeface="Arial" panose="020B0604020202020204" pitchFamily="34" charset="0"/>
              <a:cs typeface="Arial" panose="020B0604020202020204" pitchFamily="34" charset="0"/>
            </a:endParaRPr>
          </a:p>
        </p:txBody>
      </p:sp>
      <p:sp>
        <p:nvSpPr>
          <p:cNvPr id="6" name="Round Same Side Corner Rectangle 5"/>
          <p:cNvSpPr/>
          <p:nvPr/>
        </p:nvSpPr>
        <p:spPr>
          <a:xfrm>
            <a:off x="5476717" y="1115451"/>
            <a:ext cx="2088232" cy="43413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7" name="Round Same Side Corner Rectangle 6"/>
          <p:cNvSpPr/>
          <p:nvPr/>
        </p:nvSpPr>
        <p:spPr>
          <a:xfrm flipV="1">
            <a:off x="5476717" y="1558055"/>
            <a:ext cx="3343754" cy="2618084"/>
          </a:xfrm>
          <a:prstGeom prst="round2SameRect">
            <a:avLst/>
          </a:prstGeom>
          <a:solidFill>
            <a:schemeClr val="accent5">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p:cNvSpPr txBox="1"/>
          <p:nvPr/>
        </p:nvSpPr>
        <p:spPr>
          <a:xfrm>
            <a:off x="5548724" y="1621595"/>
            <a:ext cx="3271747" cy="2554545"/>
          </a:xfrm>
          <a:prstGeom prst="rect">
            <a:avLst/>
          </a:prstGeom>
          <a:noFill/>
        </p:spPr>
        <p:txBody>
          <a:bodyPr wrap="square" rtlCol="0">
            <a:spAutoFit/>
          </a:bodyPr>
          <a:lstStyle/>
          <a:p>
            <a:r>
              <a:rPr lang="en-US" sz="2000" b="1" dirty="0">
                <a:solidFill>
                  <a:srgbClr val="C00000"/>
                </a:solidFill>
              </a:rPr>
              <a:t>catalyst</a:t>
            </a:r>
            <a:r>
              <a:rPr lang="en-US" sz="2000" dirty="0"/>
              <a:t> - a substance that increases the rate of a chemical reaction and is not changed by the reaction</a:t>
            </a:r>
          </a:p>
          <a:p>
            <a:r>
              <a:rPr lang="en-US" sz="2000" b="1" dirty="0">
                <a:solidFill>
                  <a:srgbClr val="C00000"/>
                </a:solidFill>
              </a:rPr>
              <a:t>enzymes</a:t>
            </a:r>
            <a:r>
              <a:rPr lang="en-US" sz="2000" dirty="0"/>
              <a:t> - proteins that function as biological catalysts</a:t>
            </a:r>
            <a:endParaRPr lang="en-GB" sz="2000" dirty="0"/>
          </a:p>
        </p:txBody>
      </p:sp>
      <p:pic>
        <p:nvPicPr>
          <p:cNvPr id="2050" name="Picture 2" descr="Image result for Biological Catalysts"/>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476717" y="4365104"/>
            <a:ext cx="3364066" cy="221628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hlinkClick r:id="rId4" action="ppaction://hlinksldjump"/>
          </p:cNvPr>
          <p:cNvSpPr txBox="1"/>
          <p:nvPr/>
        </p:nvSpPr>
        <p:spPr>
          <a:xfrm>
            <a:off x="8141011" y="2437202"/>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188204360"/>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5.1 – Biological Catalysts</a:t>
            </a:r>
            <a:endParaRPr lang="en-US" sz="4000" dirty="0"/>
          </a:p>
        </p:txBody>
      </p:sp>
      <p:sp>
        <p:nvSpPr>
          <p:cNvPr id="34" name="Rectangle 33"/>
          <p:cNvSpPr/>
          <p:nvPr/>
        </p:nvSpPr>
        <p:spPr>
          <a:xfrm>
            <a:off x="179512" y="3573016"/>
            <a:ext cx="4150625" cy="3170099"/>
          </a:xfrm>
          <a:prstGeom prst="rect">
            <a:avLst/>
          </a:prstGeom>
        </p:spPr>
        <p:txBody>
          <a:bodyPr wrap="square">
            <a:spAutoFit/>
          </a:bodyPr>
          <a:lstStyle/>
          <a:p>
            <a:pPr marL="271463" indent="-271463">
              <a:buClr>
                <a:srgbClr val="0070C0"/>
              </a:buClr>
              <a:buSzPct val="80000"/>
              <a:buFont typeface="Wingdings 3" panose="05040102010807070707" pitchFamily="18" charset="2"/>
              <a:buChar char=""/>
            </a:pPr>
            <a:r>
              <a:rPr lang="en-US" sz="2000" dirty="0" smtClean="0"/>
              <a:t>The </a:t>
            </a:r>
            <a:r>
              <a:rPr lang="en-US" sz="2000" dirty="0"/>
              <a:t>maltose is soluble, and is transported to the embryo in the seed. The embryo uses it to provide energy for growth, and also to provide glucose molecules that can be strung together to make cellulose molecules, for the cell walls of the new cells produced as it grows.</a:t>
            </a:r>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50</a:t>
            </a:r>
            <a:endParaRPr lang="en-GB" sz="1400" b="1" dirty="0">
              <a:latin typeface="Arial" panose="020B0604020202020204" pitchFamily="34" charset="0"/>
              <a:cs typeface="Arial" panose="020B0604020202020204" pitchFamily="34" charset="0"/>
            </a:endParaRPr>
          </a:p>
        </p:txBody>
      </p:sp>
      <p:pic>
        <p:nvPicPr>
          <p:cNvPr id="2" name="Picture 2" descr="Image result for amyla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330138" y="3118330"/>
            <a:ext cx="4562342" cy="355103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99067" y="1124744"/>
            <a:ext cx="8693412" cy="2554545"/>
          </a:xfrm>
          <a:prstGeom prst="rect">
            <a:avLst/>
          </a:prstGeom>
        </p:spPr>
        <p:txBody>
          <a:bodyPr wrap="square">
            <a:spAutoFit/>
          </a:bodyPr>
          <a:lstStyle/>
          <a:p>
            <a:pPr marL="271463" indent="-271463">
              <a:buClr>
                <a:srgbClr val="0070C0"/>
              </a:buClr>
              <a:buSzPct val="80000"/>
              <a:buFont typeface="Wingdings 3" panose="05040102010807070707" pitchFamily="18" charset="2"/>
              <a:buChar char=""/>
            </a:pPr>
            <a:r>
              <a:rPr lang="en-US" sz="2000" dirty="0"/>
              <a:t>A different enzyme is needed for each kind of food. For example, starch is digested to the sugar maltose by an enzyme called </a:t>
            </a:r>
            <a:r>
              <a:rPr lang="en-US" sz="2000" b="1" dirty="0">
                <a:solidFill>
                  <a:srgbClr val="FF0000"/>
                </a:solidFill>
              </a:rPr>
              <a:t>amylase</a:t>
            </a:r>
            <a:r>
              <a:rPr lang="en-US" sz="2000" dirty="0"/>
              <a:t>. Protein is digested to amino acids by </a:t>
            </a:r>
            <a:r>
              <a:rPr lang="en-US" sz="2000" b="1" dirty="0">
                <a:solidFill>
                  <a:srgbClr val="FF0000"/>
                </a:solidFill>
              </a:rPr>
              <a:t>protease</a:t>
            </a:r>
            <a:r>
              <a:rPr lang="en-US" sz="2000" dirty="0"/>
              <a:t>.</a:t>
            </a:r>
          </a:p>
          <a:p>
            <a:pPr marL="271463" indent="-271463">
              <a:buClr>
                <a:srgbClr val="0070C0"/>
              </a:buClr>
              <a:buSzPct val="80000"/>
              <a:buFont typeface="Wingdings 3" panose="05040102010807070707" pitchFamily="18" charset="2"/>
              <a:buChar char=""/>
            </a:pPr>
            <a:r>
              <a:rPr lang="en-US" sz="2000" dirty="0"/>
              <a:t>These enzymes are also found in plants - for example, in germinating seeds, where they digest the food stores for the growing seedling. Many seeds contain stores of starch. As the seed soaks up water, the amylase is activated and breaks down the </a:t>
            </a:r>
            <a:r>
              <a:rPr lang="en-US" sz="2000" dirty="0" smtClean="0"/>
              <a:t/>
            </a:r>
            <a:br>
              <a:rPr lang="en-US" sz="2000" dirty="0" smtClean="0"/>
            </a:br>
            <a:r>
              <a:rPr lang="en-US" sz="2000" dirty="0" smtClean="0"/>
              <a:t>starch </a:t>
            </a:r>
            <a:r>
              <a:rPr lang="en-US" sz="2000" dirty="0"/>
              <a:t>to maltose. </a:t>
            </a:r>
          </a:p>
        </p:txBody>
      </p:sp>
      <p:sp>
        <p:nvSpPr>
          <p:cNvPr id="7" name="TextBox 6">
            <a:hlinkClick r:id="rId4" action="ppaction://hlinksldjump"/>
          </p:cNvPr>
          <p:cNvSpPr txBox="1"/>
          <p:nvPr/>
        </p:nvSpPr>
        <p:spPr>
          <a:xfrm>
            <a:off x="8141011" y="5661248"/>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161735297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5.1 – Biological Catalysts</a:t>
            </a:r>
            <a:endParaRPr lang="en-US" sz="40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50</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9512" y="1124744"/>
            <a:ext cx="5688632" cy="5706177"/>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1920" dirty="0"/>
              <a:t>Another enzyme which speeds </a:t>
            </a:r>
            <a:r>
              <a:rPr lang="en-US" sz="1920" dirty="0" smtClean="0"/>
              <a:t>up </a:t>
            </a:r>
            <a:r>
              <a:rPr lang="en-US" sz="1920" dirty="0"/>
              <a:t>the breakdown of a substance </a:t>
            </a:r>
            <a:r>
              <a:rPr lang="en-US" sz="1920" dirty="0" smtClean="0"/>
              <a:t>is </a:t>
            </a:r>
            <a:r>
              <a:rPr lang="en-US" sz="1920" b="1" dirty="0" smtClean="0">
                <a:solidFill>
                  <a:srgbClr val="FF0000"/>
                </a:solidFill>
              </a:rPr>
              <a:t>catalase</a:t>
            </a:r>
            <a:r>
              <a:rPr lang="en-US" sz="1920" dirty="0"/>
              <a:t>. Catalase works inside </a:t>
            </a:r>
            <a:r>
              <a:rPr lang="en-US" sz="1920" dirty="0" smtClean="0"/>
              <a:t>the cells </a:t>
            </a:r>
            <a:r>
              <a:rPr lang="en-US" sz="1920" dirty="0"/>
              <a:t>of </a:t>
            </a:r>
            <a:r>
              <a:rPr lang="en-US" sz="1920" dirty="0" smtClean="0"/>
              <a:t/>
            </a:r>
            <a:br>
              <a:rPr lang="en-US" sz="1920" dirty="0" smtClean="0"/>
            </a:br>
            <a:r>
              <a:rPr lang="en-US" sz="1920" dirty="0" smtClean="0"/>
              <a:t>living </a:t>
            </a:r>
            <a:r>
              <a:rPr lang="en-US" sz="1920" dirty="0"/>
              <a:t>organisms - both </a:t>
            </a:r>
            <a:r>
              <a:rPr lang="en-US" sz="1920" dirty="0" smtClean="0"/>
              <a:t>animals </a:t>
            </a:r>
            <a:r>
              <a:rPr lang="en-US" sz="1920" dirty="0"/>
              <a:t>and </a:t>
            </a:r>
            <a:r>
              <a:rPr lang="en-US" sz="1920" dirty="0" smtClean="0"/>
              <a:t/>
            </a:r>
            <a:br>
              <a:rPr lang="en-US" sz="1920" dirty="0" smtClean="0"/>
            </a:br>
            <a:r>
              <a:rPr lang="en-US" sz="1920" dirty="0" smtClean="0"/>
              <a:t>plants </a:t>
            </a:r>
            <a:r>
              <a:rPr lang="en-US" sz="1920" dirty="0"/>
              <a:t>- for example, in liver cells or </a:t>
            </a:r>
            <a:r>
              <a:rPr lang="en-US" sz="1920" dirty="0" smtClean="0"/>
              <a:t>potato cells</a:t>
            </a:r>
            <a:r>
              <a:rPr lang="en-US" sz="1920" dirty="0"/>
              <a:t>. </a:t>
            </a:r>
            <a:endParaRPr lang="en-US" sz="1920" dirty="0" smtClean="0"/>
          </a:p>
          <a:p>
            <a:pPr marL="355600" indent="-355600">
              <a:buClr>
                <a:srgbClr val="0070C0"/>
              </a:buClr>
              <a:buSzPct val="80000"/>
              <a:buFont typeface="Wingdings 3" panose="05040102010807070707" pitchFamily="18" charset="2"/>
              <a:buChar char=""/>
            </a:pPr>
            <a:r>
              <a:rPr lang="en-US" sz="1920" dirty="0" smtClean="0"/>
              <a:t>It </a:t>
            </a:r>
            <a:r>
              <a:rPr lang="en-US" sz="1920" dirty="0"/>
              <a:t>breaks down hydrogen peroxide to water and oxygen. This is necessary because hydrogen peroxide is produced by many of the chemical reactions which take place inside cells. </a:t>
            </a:r>
            <a:r>
              <a:rPr lang="en-US" sz="1920" dirty="0" smtClean="0"/>
              <a:t>Hydrogen </a:t>
            </a:r>
            <a:r>
              <a:rPr lang="en-US" sz="1920" dirty="0"/>
              <a:t>peroxide is a very dangerous substance, and must be broken down immediately.</a:t>
            </a:r>
          </a:p>
          <a:p>
            <a:pPr marL="355600" indent="-355600">
              <a:buClr>
                <a:srgbClr val="0070C0"/>
              </a:buClr>
              <a:buSzPct val="80000"/>
              <a:buFont typeface="Wingdings 3" panose="05040102010807070707" pitchFamily="18" charset="2"/>
              <a:buChar char=""/>
            </a:pPr>
            <a:r>
              <a:rPr lang="en-US" sz="1920" dirty="0"/>
              <a:t>Not all enzymes help to break things down. Many enzymes help to make large molecules from small ones. One example of this kind of enzyme is </a:t>
            </a:r>
            <a:r>
              <a:rPr lang="en-US" sz="1920" b="1" dirty="0">
                <a:solidFill>
                  <a:srgbClr val="FF0000"/>
                </a:solidFill>
              </a:rPr>
              <a:t>starch phosphorylase</a:t>
            </a:r>
            <a:r>
              <a:rPr lang="en-US" sz="1920" dirty="0"/>
              <a:t>, which builds starch molecules from glucose molecules inside plant cells.</a:t>
            </a:r>
          </a:p>
        </p:txBody>
      </p:sp>
      <p:pic>
        <p:nvPicPr>
          <p:cNvPr id="4098" name="Picture 2" descr="Image result for catalase"/>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0704" t="7810" r="5104" b="8192"/>
          <a:stretch/>
        </p:blipFill>
        <p:spPr bwMode="auto">
          <a:xfrm>
            <a:off x="5004048" y="1124744"/>
            <a:ext cx="3816423" cy="116400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catalase"/>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868144" y="2204864"/>
            <a:ext cx="3024336" cy="180687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catalase"/>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l="1091" t="11340" r="11971" b="10541"/>
          <a:stretch/>
        </p:blipFill>
        <p:spPr bwMode="auto">
          <a:xfrm>
            <a:off x="6372200" y="4149080"/>
            <a:ext cx="2096362" cy="188368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6" action="ppaction://hlinkfile"/>
          </p:cNvPr>
          <p:cNvSpPr txBox="1"/>
          <p:nvPr/>
        </p:nvSpPr>
        <p:spPr>
          <a:xfrm>
            <a:off x="5940152" y="6237312"/>
            <a:ext cx="2892138"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Amylase and Catalase</a:t>
            </a:r>
            <a:endParaRPr lang="en-GB" sz="2000" b="1" dirty="0"/>
          </a:p>
        </p:txBody>
      </p:sp>
      <p:sp>
        <p:nvSpPr>
          <p:cNvPr id="9" name="TextBox 8">
            <a:hlinkClick r:id="rId7" action="ppaction://hlinksldjump"/>
          </p:cNvPr>
          <p:cNvSpPr txBox="1"/>
          <p:nvPr/>
        </p:nvSpPr>
        <p:spPr>
          <a:xfrm>
            <a:off x="8141011" y="3789040"/>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162963858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5.1 – Biological Catalysts</a:t>
            </a:r>
            <a:endParaRPr lang="en-US" sz="40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50</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9512" y="1124744"/>
            <a:ext cx="5544616" cy="5509200"/>
          </a:xfrm>
          <a:prstGeom prst="rect">
            <a:avLst/>
          </a:prstGeom>
        </p:spPr>
        <p:txBody>
          <a:bodyPr wrap="square">
            <a:spAutoFit/>
          </a:bodyPr>
          <a:lstStyle/>
          <a:p>
            <a:pPr>
              <a:buClr>
                <a:srgbClr val="0070C0"/>
              </a:buClr>
              <a:buSzPct val="80000"/>
            </a:pPr>
            <a:r>
              <a:rPr lang="en-US" sz="2200" b="1" dirty="0">
                <a:solidFill>
                  <a:srgbClr val="C00000"/>
                </a:solidFill>
              </a:rPr>
              <a:t>Naming enzymes</a:t>
            </a:r>
          </a:p>
          <a:p>
            <a:pPr marL="355600" indent="-355600">
              <a:buClr>
                <a:srgbClr val="0070C0"/>
              </a:buClr>
              <a:buSzPct val="80000"/>
              <a:buFont typeface="Wingdings 3" panose="05040102010807070707" pitchFamily="18" charset="2"/>
              <a:buChar char=""/>
            </a:pPr>
            <a:r>
              <a:rPr lang="en-US" sz="2200" dirty="0" smtClean="0"/>
              <a:t>Enzymes are named according to the reaction that they catalyse. For example, enzymes which catalyse the breakdown of carbohydrates are called </a:t>
            </a:r>
            <a:r>
              <a:rPr lang="en-US" sz="2200" b="1" dirty="0" err="1" smtClean="0">
                <a:solidFill>
                  <a:srgbClr val="FF0000"/>
                </a:solidFill>
              </a:rPr>
              <a:t>carbohydrases</a:t>
            </a:r>
            <a:r>
              <a:rPr lang="en-US" sz="2200" dirty="0" smtClean="0"/>
              <a:t>.</a:t>
            </a:r>
          </a:p>
          <a:p>
            <a:pPr marL="355600" indent="-355600">
              <a:buClr>
                <a:srgbClr val="0070C0"/>
              </a:buClr>
              <a:buSzPct val="80000"/>
              <a:buFont typeface="Wingdings 3" panose="05040102010807070707" pitchFamily="18" charset="2"/>
              <a:buChar char=""/>
            </a:pPr>
            <a:r>
              <a:rPr lang="en-US" sz="2200" dirty="0" smtClean="0"/>
              <a:t>If </a:t>
            </a:r>
            <a:r>
              <a:rPr lang="en-US" sz="2200" dirty="0"/>
              <a:t>they break down proteins, they are </a:t>
            </a:r>
            <a:r>
              <a:rPr lang="en-US" sz="2200" b="1" dirty="0">
                <a:solidFill>
                  <a:srgbClr val="FF0000"/>
                </a:solidFill>
              </a:rPr>
              <a:t>proteases</a:t>
            </a:r>
            <a:r>
              <a:rPr lang="en-US" sz="2200" dirty="0"/>
              <a:t>. If they break down fats (lipids) they are lipases.</a:t>
            </a:r>
          </a:p>
          <a:p>
            <a:pPr marL="355600" indent="-355600">
              <a:buClr>
                <a:srgbClr val="0070C0"/>
              </a:buClr>
              <a:buSzPct val="80000"/>
              <a:buFont typeface="Wingdings 3" panose="05040102010807070707" pitchFamily="18" charset="2"/>
              <a:buChar char=""/>
            </a:pPr>
            <a:r>
              <a:rPr lang="en-US" sz="2200" dirty="0"/>
              <a:t>Sometimes, they are given more specific names than this. For example, we have seen that the carbohydrase that breaks down starch is called amylase. One that breaks down maltose is called </a:t>
            </a:r>
            <a:r>
              <a:rPr lang="en-US" sz="2200" b="1" dirty="0">
                <a:solidFill>
                  <a:srgbClr val="FF0000"/>
                </a:solidFill>
              </a:rPr>
              <a:t>maltase</a:t>
            </a:r>
            <a:r>
              <a:rPr lang="en-US" sz="2200" dirty="0"/>
              <a:t>. One that breaks down sucrose is called </a:t>
            </a:r>
            <a:r>
              <a:rPr lang="en-US" sz="2200" b="1" dirty="0" err="1">
                <a:solidFill>
                  <a:srgbClr val="FF0000"/>
                </a:solidFill>
              </a:rPr>
              <a:t>sucrase</a:t>
            </a:r>
            <a:r>
              <a:rPr lang="en-US" sz="2200" dirty="0" smtClean="0"/>
              <a:t>.</a:t>
            </a:r>
            <a:endParaRPr lang="en-US" sz="2200" dirty="0"/>
          </a:p>
        </p:txBody>
      </p:sp>
      <p:pic>
        <p:nvPicPr>
          <p:cNvPr id="6146" name="Picture 2" descr="Image result for carbohydrases"/>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7639" t="9483" r="17682" b="11467"/>
          <a:stretch/>
        </p:blipFill>
        <p:spPr bwMode="auto">
          <a:xfrm>
            <a:off x="5724128" y="1124745"/>
            <a:ext cx="3168352" cy="258162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170813" y="3699393"/>
            <a:ext cx="2274982" cy="461665"/>
          </a:xfrm>
          <a:prstGeom prst="rect">
            <a:avLst/>
          </a:prstGeom>
          <a:noFill/>
        </p:spPr>
        <p:txBody>
          <a:bodyPr wrap="none" rtlCol="0">
            <a:spAutoFit/>
          </a:bodyPr>
          <a:lstStyle/>
          <a:p>
            <a:r>
              <a:rPr lang="en-IE" sz="2400" dirty="0" err="1" smtClean="0"/>
              <a:t>Carbohydrases</a:t>
            </a:r>
            <a:endParaRPr lang="en-GB" sz="2400" dirty="0"/>
          </a:p>
        </p:txBody>
      </p:sp>
      <p:pic>
        <p:nvPicPr>
          <p:cNvPr id="6148" name="Picture 4" descr="Image result for maltase"/>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724129" y="4291081"/>
            <a:ext cx="3168352" cy="141255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6676560" y="5703639"/>
            <a:ext cx="1263487" cy="461665"/>
          </a:xfrm>
          <a:prstGeom prst="rect">
            <a:avLst/>
          </a:prstGeom>
          <a:noFill/>
        </p:spPr>
        <p:txBody>
          <a:bodyPr wrap="none" rtlCol="0">
            <a:spAutoFit/>
          </a:bodyPr>
          <a:lstStyle/>
          <a:p>
            <a:r>
              <a:rPr lang="en-IE" sz="2400" dirty="0" smtClean="0"/>
              <a:t>Maltese</a:t>
            </a:r>
            <a:endParaRPr lang="en-GB" sz="2400" dirty="0"/>
          </a:p>
        </p:txBody>
      </p:sp>
      <p:sp>
        <p:nvSpPr>
          <p:cNvPr id="9" name="TextBox 8">
            <a:hlinkClick r:id="rId5" action="ppaction://hlinksldjump"/>
          </p:cNvPr>
          <p:cNvSpPr txBox="1"/>
          <p:nvPr/>
        </p:nvSpPr>
        <p:spPr>
          <a:xfrm>
            <a:off x="8244408" y="5733256"/>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144433383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5.1 – Biological Catalysts</a:t>
            </a:r>
            <a:endParaRPr lang="en-US" sz="40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50</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9512" y="1124744"/>
            <a:ext cx="8712968" cy="2031325"/>
          </a:xfrm>
          <a:prstGeom prst="rect">
            <a:avLst/>
          </a:prstGeom>
        </p:spPr>
        <p:txBody>
          <a:bodyPr wrap="square">
            <a:spAutoFit/>
          </a:bodyPr>
          <a:lstStyle/>
          <a:p>
            <a:pPr>
              <a:buClr>
                <a:srgbClr val="0070C0"/>
              </a:buClr>
              <a:buSzPct val="80000"/>
            </a:pPr>
            <a:r>
              <a:rPr lang="en-US" sz="2100" b="1" dirty="0" smtClean="0">
                <a:solidFill>
                  <a:srgbClr val="C00000"/>
                </a:solidFill>
              </a:rPr>
              <a:t>The </a:t>
            </a:r>
            <a:r>
              <a:rPr lang="en-US" sz="2100" b="1" dirty="0">
                <a:solidFill>
                  <a:srgbClr val="C00000"/>
                </a:solidFill>
              </a:rPr>
              <a:t>lock and key mechanism</a:t>
            </a:r>
          </a:p>
          <a:p>
            <a:pPr marL="355600" indent="-355600">
              <a:buClr>
                <a:srgbClr val="0070C0"/>
              </a:buClr>
              <a:buSzPct val="80000"/>
              <a:buFont typeface="Wingdings 3" panose="05040102010807070707" pitchFamily="18" charset="2"/>
              <a:buChar char=""/>
            </a:pPr>
            <a:r>
              <a:rPr lang="en-US" sz="2100" dirty="0"/>
              <a:t>An enzyme works by allowing the molecule of the substance on which it is acting to fit into it. The fit has to be perfect. </a:t>
            </a:r>
            <a:endParaRPr lang="en-US" sz="2100" dirty="0" smtClean="0"/>
          </a:p>
          <a:p>
            <a:pPr marL="355600" indent="-355600">
              <a:buClr>
                <a:srgbClr val="0070C0"/>
              </a:buClr>
              <a:buSzPct val="80000"/>
              <a:buFont typeface="Wingdings 3" panose="05040102010807070707" pitchFamily="18" charset="2"/>
              <a:buChar char=""/>
            </a:pPr>
            <a:r>
              <a:rPr lang="en-US" sz="2100" dirty="0" smtClean="0"/>
              <a:t>The </a:t>
            </a:r>
            <a:r>
              <a:rPr lang="en-US" sz="2100" dirty="0"/>
              <a:t>enzyme is like a lock, into which another molecule fits like a key. We say that the shape of the enzyme and the shape of the substrate are complementary to one another. Figure 5.2 shows how this works.</a:t>
            </a: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1176" t="1822" r="9838" b="7603"/>
          <a:stretch/>
        </p:blipFill>
        <p:spPr>
          <a:xfrm>
            <a:off x="791580" y="3191628"/>
            <a:ext cx="7668852" cy="3189700"/>
          </a:xfrm>
          <a:prstGeom prst="rect">
            <a:avLst/>
          </a:prstGeom>
        </p:spPr>
      </p:pic>
      <p:sp>
        <p:nvSpPr>
          <p:cNvPr id="6" name="Rectangle 5"/>
          <p:cNvSpPr/>
          <p:nvPr/>
        </p:nvSpPr>
        <p:spPr>
          <a:xfrm>
            <a:off x="179512" y="6364541"/>
            <a:ext cx="5976664" cy="380480"/>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5.2 – </a:t>
            </a:r>
            <a:r>
              <a:rPr lang="en-US" sz="2000" dirty="0" smtClean="0"/>
              <a:t>The Lock and Key Mechanism</a:t>
            </a:r>
            <a:endParaRPr lang="en-GB" sz="2000" dirty="0"/>
          </a:p>
        </p:txBody>
      </p:sp>
      <p:sp>
        <p:nvSpPr>
          <p:cNvPr id="4" name="TextBox 3"/>
          <p:cNvSpPr txBox="1"/>
          <p:nvPr/>
        </p:nvSpPr>
        <p:spPr>
          <a:xfrm>
            <a:off x="6037655" y="4267473"/>
            <a:ext cx="2736303" cy="738664"/>
          </a:xfrm>
          <a:prstGeom prst="rect">
            <a:avLst/>
          </a:prstGeom>
          <a:solidFill>
            <a:schemeClr val="bg1"/>
          </a:solidFill>
        </p:spPr>
        <p:txBody>
          <a:bodyPr wrap="square" lIns="0" tIns="0" rIns="0" bIns="0" rtlCol="0">
            <a:spAutoFit/>
          </a:bodyPr>
          <a:lstStyle/>
          <a:p>
            <a:r>
              <a:rPr lang="en-IE" sz="1600" dirty="0" smtClean="0"/>
              <a:t>The enzyme changes the substance into new molecules called products</a:t>
            </a:r>
            <a:endParaRPr lang="en-GB" sz="1600" dirty="0"/>
          </a:p>
        </p:txBody>
      </p:sp>
      <p:sp>
        <p:nvSpPr>
          <p:cNvPr id="8" name="TextBox 7"/>
          <p:cNvSpPr txBox="1"/>
          <p:nvPr/>
        </p:nvSpPr>
        <p:spPr>
          <a:xfrm>
            <a:off x="4932040" y="3292083"/>
            <a:ext cx="3384376" cy="738664"/>
          </a:xfrm>
          <a:prstGeom prst="rect">
            <a:avLst/>
          </a:prstGeom>
          <a:solidFill>
            <a:schemeClr val="bg1"/>
          </a:solidFill>
        </p:spPr>
        <p:txBody>
          <a:bodyPr wrap="square" lIns="0" tIns="0" rIns="0" bIns="0" rtlCol="0">
            <a:spAutoFit/>
          </a:bodyPr>
          <a:lstStyle/>
          <a:p>
            <a:r>
              <a:rPr lang="en-IE" sz="1600" dirty="0" smtClean="0"/>
              <a:t>The substrate molecule has a complementary shape to the enzyme, and can fit into it like a key.</a:t>
            </a:r>
            <a:endParaRPr lang="en-GB" sz="1600" dirty="0"/>
          </a:p>
        </p:txBody>
      </p:sp>
      <p:sp>
        <p:nvSpPr>
          <p:cNvPr id="9" name="TextBox 8"/>
          <p:cNvSpPr txBox="1"/>
          <p:nvPr/>
        </p:nvSpPr>
        <p:spPr>
          <a:xfrm>
            <a:off x="1115616" y="3182779"/>
            <a:ext cx="3168352" cy="246221"/>
          </a:xfrm>
          <a:prstGeom prst="rect">
            <a:avLst/>
          </a:prstGeom>
          <a:solidFill>
            <a:schemeClr val="bg1"/>
          </a:solidFill>
        </p:spPr>
        <p:txBody>
          <a:bodyPr wrap="square" lIns="0" tIns="0" rIns="0" bIns="0" rtlCol="0">
            <a:spAutoFit/>
          </a:bodyPr>
          <a:lstStyle/>
          <a:p>
            <a:r>
              <a:rPr lang="en-IE" sz="1600" dirty="0" smtClean="0"/>
              <a:t>An enzyme molecule is like a lock</a:t>
            </a:r>
            <a:endParaRPr lang="en-GB" sz="1600" dirty="0"/>
          </a:p>
        </p:txBody>
      </p:sp>
      <p:sp>
        <p:nvSpPr>
          <p:cNvPr id="10" name="TextBox 9"/>
          <p:cNvSpPr txBox="1"/>
          <p:nvPr/>
        </p:nvSpPr>
        <p:spPr>
          <a:xfrm>
            <a:off x="3347864" y="4390583"/>
            <a:ext cx="1872208" cy="492443"/>
          </a:xfrm>
          <a:prstGeom prst="rect">
            <a:avLst/>
          </a:prstGeom>
          <a:solidFill>
            <a:schemeClr val="bg1"/>
          </a:solidFill>
        </p:spPr>
        <p:txBody>
          <a:bodyPr wrap="square" lIns="0" tIns="0" rIns="0" bIns="0" rtlCol="0">
            <a:spAutoFit/>
          </a:bodyPr>
          <a:lstStyle/>
          <a:p>
            <a:r>
              <a:rPr lang="en-IE" sz="1600" dirty="0" smtClean="0"/>
              <a:t>The substrate must be a perfect fit.</a:t>
            </a:r>
            <a:endParaRPr lang="en-GB" sz="1600" dirty="0"/>
          </a:p>
        </p:txBody>
      </p:sp>
      <p:sp>
        <p:nvSpPr>
          <p:cNvPr id="11" name="TextBox 10"/>
          <p:cNvSpPr txBox="1"/>
          <p:nvPr/>
        </p:nvSpPr>
        <p:spPr>
          <a:xfrm>
            <a:off x="645439" y="3583069"/>
            <a:ext cx="758209" cy="246221"/>
          </a:xfrm>
          <a:prstGeom prst="rect">
            <a:avLst/>
          </a:prstGeom>
          <a:solidFill>
            <a:schemeClr val="bg1"/>
          </a:solidFill>
        </p:spPr>
        <p:txBody>
          <a:bodyPr wrap="square" lIns="0" tIns="0" rIns="0" bIns="0" rtlCol="0">
            <a:spAutoFit/>
          </a:bodyPr>
          <a:lstStyle/>
          <a:p>
            <a:r>
              <a:rPr lang="en-IE" sz="1600" dirty="0" smtClean="0"/>
              <a:t>Enzyme</a:t>
            </a:r>
            <a:endParaRPr lang="en-GB" sz="1600" dirty="0"/>
          </a:p>
        </p:txBody>
      </p:sp>
      <p:sp>
        <p:nvSpPr>
          <p:cNvPr id="12" name="TextBox 11">
            <a:hlinkClick r:id="rId4" action="ppaction://hlinksldjump"/>
          </p:cNvPr>
          <p:cNvSpPr txBox="1"/>
          <p:nvPr/>
        </p:nvSpPr>
        <p:spPr>
          <a:xfrm>
            <a:off x="8244408" y="5733256"/>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3030954632"/>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5.1 – Biological Catalysts</a:t>
            </a:r>
            <a:endParaRPr lang="en-US" sz="40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50</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9512" y="1124744"/>
            <a:ext cx="8712968" cy="4493538"/>
          </a:xfrm>
          <a:prstGeom prst="rect">
            <a:avLst/>
          </a:prstGeom>
        </p:spPr>
        <p:txBody>
          <a:bodyPr wrap="square">
            <a:spAutoFit/>
          </a:bodyPr>
          <a:lstStyle/>
          <a:p>
            <a:pPr>
              <a:buClr>
                <a:srgbClr val="0070C0"/>
              </a:buClr>
              <a:buSzPct val="80000"/>
            </a:pPr>
            <a:r>
              <a:rPr lang="en-US" sz="2600" b="1" dirty="0">
                <a:solidFill>
                  <a:srgbClr val="C00000"/>
                </a:solidFill>
              </a:rPr>
              <a:t>The active site</a:t>
            </a:r>
          </a:p>
          <a:p>
            <a:pPr marL="355600" indent="-355600">
              <a:buClr>
                <a:srgbClr val="0070C0"/>
              </a:buClr>
              <a:buSzPct val="80000"/>
              <a:buFont typeface="Wingdings 3" panose="05040102010807070707" pitchFamily="18" charset="2"/>
              <a:buChar char=""/>
            </a:pPr>
            <a:r>
              <a:rPr lang="en-US" sz="2600" dirty="0"/>
              <a:t>A chemical reaction always involves one substance changing into another. In an enzyme-controlled reaction, the substance which is present at the beginning of the reaction is called the substrate. The substance which is made by the reaction is called the product.</a:t>
            </a:r>
          </a:p>
          <a:p>
            <a:pPr marL="355600" indent="-355600">
              <a:buClr>
                <a:srgbClr val="0070C0"/>
              </a:buClr>
              <a:buSzPct val="80000"/>
              <a:buFont typeface="Wingdings 3" panose="05040102010807070707" pitchFamily="18" charset="2"/>
              <a:buChar char=""/>
            </a:pPr>
            <a:r>
              <a:rPr lang="en-US" sz="2600" dirty="0"/>
              <a:t>For example, in saliva there is an enzyme called amylase. It catalyses the breakdown of starch to the complex sugar maltose. In this reaction, starch is the substrate, and maltose is the product.</a:t>
            </a:r>
          </a:p>
        </p:txBody>
      </p:sp>
      <p:sp>
        <p:nvSpPr>
          <p:cNvPr id="7" name="Rectangle 6"/>
          <p:cNvSpPr/>
          <p:nvPr/>
        </p:nvSpPr>
        <p:spPr>
          <a:xfrm>
            <a:off x="2051720" y="5930116"/>
            <a:ext cx="4872614" cy="523220"/>
          </a:xfrm>
          <a:prstGeom prst="rect">
            <a:avLst/>
          </a:prstGeom>
          <a:effectLst>
            <a:outerShdw blurRad="50800" dist="38100" dir="2700000" algn="tl" rotWithShape="0">
              <a:prstClr val="black">
                <a:alpha val="40000"/>
              </a:prstClr>
            </a:outerShdw>
          </a:effectLst>
        </p:spPr>
        <p:txBody>
          <a:bodyPr wrap="square">
            <a:spAutoFit/>
          </a:bodyPr>
          <a:lstStyle/>
          <a:p>
            <a:pPr>
              <a:tabLst>
                <a:tab pos="3313113" algn="l"/>
              </a:tabLst>
            </a:pPr>
            <a:r>
              <a:rPr lang="en-GB" sz="2800" dirty="0"/>
              <a:t>starch </a:t>
            </a:r>
            <a:r>
              <a:rPr lang="en-GB" sz="2800" dirty="0" smtClean="0"/>
              <a:t>	maltose</a:t>
            </a:r>
            <a:endParaRPr lang="en-GB" sz="2800" dirty="0"/>
          </a:p>
        </p:txBody>
      </p:sp>
      <p:sp>
        <p:nvSpPr>
          <p:cNvPr id="13" name="Rectangle 12"/>
          <p:cNvSpPr/>
          <p:nvPr/>
        </p:nvSpPr>
        <p:spPr>
          <a:xfrm>
            <a:off x="3561712" y="5699283"/>
            <a:ext cx="1562422" cy="523220"/>
          </a:xfrm>
          <a:prstGeom prst="rect">
            <a:avLst/>
          </a:prstGeom>
          <a:effectLst>
            <a:outerShdw blurRad="50800" dist="38100" dir="2700000" algn="tl" rotWithShape="0">
              <a:prstClr val="black">
                <a:alpha val="40000"/>
              </a:prstClr>
            </a:outerShdw>
          </a:effectLst>
        </p:spPr>
        <p:txBody>
          <a:bodyPr wrap="square">
            <a:spAutoFit/>
          </a:bodyPr>
          <a:lstStyle/>
          <a:p>
            <a:pPr>
              <a:tabLst>
                <a:tab pos="2863850" algn="l"/>
              </a:tabLst>
            </a:pPr>
            <a:r>
              <a:rPr lang="en-GB" sz="2800" dirty="0" smtClean="0"/>
              <a:t>amylase</a:t>
            </a:r>
            <a:endParaRPr lang="en-GB" sz="2800" dirty="0"/>
          </a:p>
        </p:txBody>
      </p:sp>
      <p:cxnSp>
        <p:nvCxnSpPr>
          <p:cNvPr id="14" name="Straight Arrow Connector 13"/>
          <p:cNvCxnSpPr/>
          <p:nvPr/>
        </p:nvCxnSpPr>
        <p:spPr>
          <a:xfrm>
            <a:off x="3347864" y="6218148"/>
            <a:ext cx="1920286" cy="0"/>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TextBox 7">
            <a:hlinkClick r:id="rId3" action="ppaction://hlinksldjump"/>
          </p:cNvPr>
          <p:cNvSpPr txBox="1"/>
          <p:nvPr/>
        </p:nvSpPr>
        <p:spPr>
          <a:xfrm>
            <a:off x="8244408" y="5733256"/>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3533651862"/>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5.1 – Biological Catalysts</a:t>
            </a:r>
            <a:endParaRPr lang="en-US" sz="40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51</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9512" y="1124744"/>
            <a:ext cx="8712968" cy="1846659"/>
          </a:xfrm>
          <a:prstGeom prst="rect">
            <a:avLst/>
          </a:prstGeom>
        </p:spPr>
        <p:txBody>
          <a:bodyPr wrap="square">
            <a:spAutoFit/>
          </a:bodyPr>
          <a:lstStyle/>
          <a:p>
            <a:pPr>
              <a:buClr>
                <a:srgbClr val="0070C0"/>
              </a:buClr>
              <a:buSzPct val="80000"/>
            </a:pPr>
            <a:r>
              <a:rPr lang="en-US" sz="1900" b="1" dirty="0">
                <a:solidFill>
                  <a:srgbClr val="C00000"/>
                </a:solidFill>
              </a:rPr>
              <a:t>The active site</a:t>
            </a:r>
          </a:p>
          <a:p>
            <a:pPr marL="355600" indent="-355600">
              <a:buClr>
                <a:srgbClr val="0070C0"/>
              </a:buClr>
              <a:buSzPct val="80000"/>
              <a:buFont typeface="Wingdings 3" panose="05040102010807070707" pitchFamily="18" charset="2"/>
              <a:buChar char=""/>
            </a:pPr>
            <a:r>
              <a:rPr lang="en-US" sz="1900" dirty="0"/>
              <a:t>Figure 5.3 shows how amylase does this. An amylase molecule has a dent in it called its active site. This has a shape that is complementary to the shape of part of a starch molecule. The starch (the substrate) fits into the active site of amylase (the enzyme), forming an enzyme- substrate complex. When the starch molecule is in the active site, the enzyme breaks it apart</a:t>
            </a:r>
            <a:r>
              <a:rPr lang="en-US" sz="1900" dirty="0" smtClean="0"/>
              <a:t>.</a:t>
            </a: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6516216" y="2996952"/>
            <a:ext cx="2232248" cy="2448273"/>
          </a:xfrm>
          <a:prstGeom prst="rect">
            <a:avLst/>
          </a:prstGeom>
        </p:spPr>
      </p:pic>
      <p:sp>
        <p:nvSpPr>
          <p:cNvPr id="6" name="Rectangle 5"/>
          <p:cNvSpPr/>
          <p:nvPr/>
        </p:nvSpPr>
        <p:spPr>
          <a:xfrm>
            <a:off x="251520" y="5498697"/>
            <a:ext cx="2448272" cy="784830"/>
          </a:xfrm>
          <a:prstGeom prst="rect">
            <a:avLst/>
          </a:prstGeom>
        </p:spPr>
        <p:txBody>
          <a:bodyPr wrap="square">
            <a:spAutoFit/>
          </a:bodyPr>
          <a:lstStyle/>
          <a:p>
            <a:r>
              <a:rPr lang="en-US" sz="1500" dirty="0"/>
              <a:t>The substrate molecule (starch in this case) slots into the active site.</a:t>
            </a:r>
            <a:endParaRPr lang="en-GB" sz="1500" dirty="0"/>
          </a:p>
        </p:txBody>
      </p:sp>
      <p:sp>
        <p:nvSpPr>
          <p:cNvPr id="8" name="Rectangle 7"/>
          <p:cNvSpPr/>
          <p:nvPr/>
        </p:nvSpPr>
        <p:spPr>
          <a:xfrm>
            <a:off x="2771800" y="5498697"/>
            <a:ext cx="3456384" cy="1246495"/>
          </a:xfrm>
          <a:prstGeom prst="rect">
            <a:avLst/>
          </a:prstGeom>
        </p:spPr>
        <p:txBody>
          <a:bodyPr wrap="square">
            <a:spAutoFit/>
          </a:bodyPr>
          <a:lstStyle/>
          <a:p>
            <a:r>
              <a:rPr lang="en-US" sz="1500" dirty="0"/>
              <a:t>Each enzyme has an active site into which its substrate molecule fits exactly. This enzyme is amylase, and its active site is just the right size and shape for a starch molecule.</a:t>
            </a:r>
            <a:endParaRPr lang="en-GB" sz="1500" dirty="0"/>
          </a:p>
        </p:txBody>
      </p:sp>
      <p:sp>
        <p:nvSpPr>
          <p:cNvPr id="9" name="Rectangle 8"/>
          <p:cNvSpPr/>
          <p:nvPr/>
        </p:nvSpPr>
        <p:spPr>
          <a:xfrm>
            <a:off x="6300192" y="5498697"/>
            <a:ext cx="2592287" cy="1246495"/>
          </a:xfrm>
          <a:prstGeom prst="rect">
            <a:avLst/>
          </a:prstGeom>
        </p:spPr>
        <p:txBody>
          <a:bodyPr wrap="square">
            <a:spAutoFit/>
          </a:bodyPr>
          <a:lstStyle/>
          <a:p>
            <a:r>
              <a:rPr lang="en-US" sz="1500" dirty="0"/>
              <a:t>The starch is split into maltose molecules</a:t>
            </a:r>
            <a:r>
              <a:rPr lang="en-US" sz="1500" dirty="0" smtClean="0"/>
              <a:t>. The </a:t>
            </a:r>
            <a:r>
              <a:rPr lang="en-US" sz="1500" dirty="0"/>
              <a:t>enzyme is unaltered, and ready to accept another part of the starch molecule.</a:t>
            </a:r>
            <a:endParaRPr lang="en-GB" sz="1500" dirty="0"/>
          </a:p>
        </p:txBody>
      </p:sp>
      <p:pic>
        <p:nvPicPr>
          <p:cNvPr id="15" name="Picture 14"/>
          <p:cNvPicPr>
            <a:picLocks noChangeAspect="1"/>
          </p:cNvPicPr>
          <p:nvPr/>
        </p:nvPicPr>
        <p:blipFill rotWithShape="1">
          <a:blip r:embed="rId4" cstate="print">
            <a:lum bright="-47000" contrast="75000"/>
            <a:extLst>
              <a:ext uri="{28A0092B-C50C-407E-A947-70E740481C1C}">
                <a14:useLocalDpi xmlns:a14="http://schemas.microsoft.com/office/drawing/2010/main"/>
              </a:ext>
            </a:extLst>
          </a:blip>
          <a:srcRect/>
          <a:stretch/>
        </p:blipFill>
        <p:spPr>
          <a:xfrm>
            <a:off x="3095836" y="3636640"/>
            <a:ext cx="2664296" cy="1808585"/>
          </a:xfrm>
          <a:prstGeom prst="rect">
            <a:avLst/>
          </a:prstGeom>
        </p:spPr>
      </p:pic>
      <p:pic>
        <p:nvPicPr>
          <p:cNvPr id="16" name="Picture 15"/>
          <p:cNvPicPr>
            <a:picLocks noChangeAspect="1"/>
          </p:cNvPicPr>
          <p:nvPr/>
        </p:nvPicPr>
        <p:blipFill rotWithShape="1">
          <a:blip r:embed="rId5" cstate="print">
            <a:lum bright="-47000" contrast="75000"/>
            <a:extLst>
              <a:ext uri="{28A0092B-C50C-407E-A947-70E740481C1C}">
                <a14:useLocalDpi xmlns:a14="http://schemas.microsoft.com/office/drawing/2010/main"/>
              </a:ext>
            </a:extLst>
          </a:blip>
          <a:srcRect/>
          <a:stretch/>
        </p:blipFill>
        <p:spPr>
          <a:xfrm>
            <a:off x="154293" y="2996952"/>
            <a:ext cx="2761523" cy="2448273"/>
          </a:xfrm>
          <a:prstGeom prst="rect">
            <a:avLst/>
          </a:prstGeom>
        </p:spPr>
      </p:pic>
      <p:sp>
        <p:nvSpPr>
          <p:cNvPr id="17" name="TextBox 16"/>
          <p:cNvSpPr txBox="1"/>
          <p:nvPr/>
        </p:nvSpPr>
        <p:spPr>
          <a:xfrm>
            <a:off x="1168961" y="2951131"/>
            <a:ext cx="1944216" cy="246221"/>
          </a:xfrm>
          <a:prstGeom prst="rect">
            <a:avLst/>
          </a:prstGeom>
          <a:solidFill>
            <a:schemeClr val="bg1"/>
          </a:solidFill>
        </p:spPr>
        <p:txBody>
          <a:bodyPr wrap="square" lIns="0" tIns="0" rIns="0" bIns="0" rtlCol="0">
            <a:spAutoFit/>
          </a:bodyPr>
          <a:lstStyle/>
          <a:p>
            <a:r>
              <a:rPr lang="en-IE" sz="1600" dirty="0" smtClean="0"/>
              <a:t>Substrate (starch)</a:t>
            </a:r>
            <a:endParaRPr lang="en-GB" sz="1600" dirty="0"/>
          </a:p>
        </p:txBody>
      </p:sp>
      <p:sp>
        <p:nvSpPr>
          <p:cNvPr id="18" name="TextBox 17"/>
          <p:cNvSpPr txBox="1"/>
          <p:nvPr/>
        </p:nvSpPr>
        <p:spPr>
          <a:xfrm>
            <a:off x="179512" y="3717032"/>
            <a:ext cx="2844316" cy="246221"/>
          </a:xfrm>
          <a:prstGeom prst="rect">
            <a:avLst/>
          </a:prstGeom>
          <a:solidFill>
            <a:schemeClr val="bg1"/>
          </a:solidFill>
        </p:spPr>
        <p:txBody>
          <a:bodyPr wrap="square" lIns="0" tIns="0" rIns="0" bIns="0" rtlCol="0">
            <a:spAutoFit/>
          </a:bodyPr>
          <a:lstStyle/>
          <a:p>
            <a:r>
              <a:rPr lang="en-IE" sz="1600" dirty="0" smtClean="0"/>
              <a:t>Enzyme (amylase)	active site</a:t>
            </a:r>
            <a:endParaRPr lang="en-GB" sz="1600" dirty="0"/>
          </a:p>
        </p:txBody>
      </p:sp>
      <p:sp>
        <p:nvSpPr>
          <p:cNvPr id="19" name="TextBox 18"/>
          <p:cNvSpPr txBox="1"/>
          <p:nvPr/>
        </p:nvSpPr>
        <p:spPr>
          <a:xfrm>
            <a:off x="7224397" y="3038763"/>
            <a:ext cx="803987" cy="246221"/>
          </a:xfrm>
          <a:prstGeom prst="rect">
            <a:avLst/>
          </a:prstGeom>
          <a:solidFill>
            <a:schemeClr val="bg1"/>
          </a:solidFill>
        </p:spPr>
        <p:txBody>
          <a:bodyPr wrap="square" lIns="0" tIns="0" rIns="0" bIns="0" rtlCol="0">
            <a:spAutoFit/>
          </a:bodyPr>
          <a:lstStyle/>
          <a:p>
            <a:r>
              <a:rPr lang="en-IE" sz="1600" dirty="0" smtClean="0"/>
              <a:t>product</a:t>
            </a:r>
            <a:endParaRPr lang="en-GB" sz="1600" dirty="0"/>
          </a:p>
        </p:txBody>
      </p:sp>
      <p:sp>
        <p:nvSpPr>
          <p:cNvPr id="20" name="Rectangle 19"/>
          <p:cNvSpPr/>
          <p:nvPr/>
        </p:nvSpPr>
        <p:spPr>
          <a:xfrm>
            <a:off x="3347864" y="3018323"/>
            <a:ext cx="2682959"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5.3 – </a:t>
            </a:r>
            <a:r>
              <a:rPr lang="en-US" dirty="0" smtClean="0"/>
              <a:t>How an enzyme works</a:t>
            </a:r>
            <a:endParaRPr lang="en-GB" dirty="0"/>
          </a:p>
        </p:txBody>
      </p:sp>
      <p:sp>
        <p:nvSpPr>
          <p:cNvPr id="21" name="TextBox 20">
            <a:hlinkClick r:id="rId6" action="ppaction://hlinksldjump"/>
          </p:cNvPr>
          <p:cNvSpPr txBox="1"/>
          <p:nvPr/>
        </p:nvSpPr>
        <p:spPr>
          <a:xfrm>
            <a:off x="5764748" y="4305870"/>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2190834297"/>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5.1 – Biological Catalysts</a:t>
            </a:r>
            <a:endParaRPr lang="en-US" sz="40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51</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9512" y="1124744"/>
            <a:ext cx="8712968" cy="1554272"/>
          </a:xfrm>
          <a:prstGeom prst="rect">
            <a:avLst/>
          </a:prstGeom>
        </p:spPr>
        <p:txBody>
          <a:bodyPr wrap="square">
            <a:spAutoFit/>
          </a:bodyPr>
          <a:lstStyle/>
          <a:p>
            <a:pPr>
              <a:buClr>
                <a:srgbClr val="0070C0"/>
              </a:buClr>
              <a:buSzPct val="80000"/>
            </a:pPr>
            <a:r>
              <a:rPr lang="en-US" sz="1900" b="1" dirty="0">
                <a:solidFill>
                  <a:srgbClr val="C00000"/>
                </a:solidFill>
              </a:rPr>
              <a:t>The active site</a:t>
            </a:r>
          </a:p>
          <a:p>
            <a:pPr marL="355600" indent="-355600">
              <a:buClr>
                <a:srgbClr val="0070C0"/>
              </a:buClr>
              <a:buSzPct val="80000"/>
              <a:buFont typeface="Wingdings 3" panose="05040102010807070707" pitchFamily="18" charset="2"/>
              <a:buChar char=""/>
            </a:pPr>
            <a:r>
              <a:rPr lang="en-US" sz="1900" dirty="0" smtClean="0"/>
              <a:t>All </a:t>
            </a:r>
            <a:r>
              <a:rPr lang="en-US" sz="1900" dirty="0"/>
              <a:t>enzymes have active sites. Each enzyme has an active site that exactly fits its substrate. This means that each enzyme can only act on a particular kind of substrate. Amylase, for example, cannot break down protein molecules, because they do not fit into its active site.</a:t>
            </a:r>
          </a:p>
        </p:txBody>
      </p:sp>
      <p:pic>
        <p:nvPicPr>
          <p:cNvPr id="6" name="Picture 5"/>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6516216" y="2898757"/>
            <a:ext cx="2232248" cy="2448273"/>
          </a:xfrm>
          <a:prstGeom prst="rect">
            <a:avLst/>
          </a:prstGeom>
        </p:spPr>
      </p:pic>
      <p:sp>
        <p:nvSpPr>
          <p:cNvPr id="7" name="Rectangle 6"/>
          <p:cNvSpPr/>
          <p:nvPr/>
        </p:nvSpPr>
        <p:spPr>
          <a:xfrm>
            <a:off x="251520" y="5400502"/>
            <a:ext cx="2448272" cy="784830"/>
          </a:xfrm>
          <a:prstGeom prst="rect">
            <a:avLst/>
          </a:prstGeom>
        </p:spPr>
        <p:txBody>
          <a:bodyPr wrap="square">
            <a:spAutoFit/>
          </a:bodyPr>
          <a:lstStyle/>
          <a:p>
            <a:r>
              <a:rPr lang="en-US" sz="1500" dirty="0"/>
              <a:t>The substrate molecule (starch in this case) slots into the active site.</a:t>
            </a:r>
            <a:endParaRPr lang="en-GB" sz="1500" dirty="0"/>
          </a:p>
        </p:txBody>
      </p:sp>
      <p:sp>
        <p:nvSpPr>
          <p:cNvPr id="8" name="Rectangle 7"/>
          <p:cNvSpPr/>
          <p:nvPr/>
        </p:nvSpPr>
        <p:spPr>
          <a:xfrm>
            <a:off x="2771800" y="5400502"/>
            <a:ext cx="3456384" cy="1246495"/>
          </a:xfrm>
          <a:prstGeom prst="rect">
            <a:avLst/>
          </a:prstGeom>
        </p:spPr>
        <p:txBody>
          <a:bodyPr wrap="square">
            <a:spAutoFit/>
          </a:bodyPr>
          <a:lstStyle/>
          <a:p>
            <a:r>
              <a:rPr lang="en-US" sz="1500" dirty="0"/>
              <a:t>Each enzyme has an active site into which its substrate molecule fits exactly. This enzyme is amylase, and its active site is just the right size and shape for a starch molecule.</a:t>
            </a:r>
            <a:endParaRPr lang="en-GB" sz="1500" dirty="0"/>
          </a:p>
        </p:txBody>
      </p:sp>
      <p:sp>
        <p:nvSpPr>
          <p:cNvPr id="9" name="Rectangle 8"/>
          <p:cNvSpPr/>
          <p:nvPr/>
        </p:nvSpPr>
        <p:spPr>
          <a:xfrm>
            <a:off x="6300192" y="5400502"/>
            <a:ext cx="2592287" cy="1246495"/>
          </a:xfrm>
          <a:prstGeom prst="rect">
            <a:avLst/>
          </a:prstGeom>
        </p:spPr>
        <p:txBody>
          <a:bodyPr wrap="square">
            <a:spAutoFit/>
          </a:bodyPr>
          <a:lstStyle/>
          <a:p>
            <a:r>
              <a:rPr lang="en-US" sz="1500" dirty="0"/>
              <a:t>The starch is split into maltose molecules</a:t>
            </a:r>
            <a:r>
              <a:rPr lang="en-US" sz="1500" dirty="0" smtClean="0"/>
              <a:t>. The </a:t>
            </a:r>
            <a:r>
              <a:rPr lang="en-US" sz="1500" dirty="0"/>
              <a:t>enzyme is unaltered, and ready to accept another part of the starch molecule.</a:t>
            </a:r>
            <a:endParaRPr lang="en-GB" sz="1500" dirty="0"/>
          </a:p>
        </p:txBody>
      </p:sp>
      <p:pic>
        <p:nvPicPr>
          <p:cNvPr id="10" name="Picture 9"/>
          <p:cNvPicPr>
            <a:picLocks noChangeAspect="1"/>
          </p:cNvPicPr>
          <p:nvPr/>
        </p:nvPicPr>
        <p:blipFill rotWithShape="1">
          <a:blip r:embed="rId4" cstate="print">
            <a:lum bright="-47000" contrast="75000"/>
            <a:extLst>
              <a:ext uri="{28A0092B-C50C-407E-A947-70E740481C1C}">
                <a14:useLocalDpi xmlns:a14="http://schemas.microsoft.com/office/drawing/2010/main"/>
              </a:ext>
            </a:extLst>
          </a:blip>
          <a:srcRect/>
          <a:stretch/>
        </p:blipFill>
        <p:spPr>
          <a:xfrm>
            <a:off x="3095836" y="3538445"/>
            <a:ext cx="2664296" cy="1808585"/>
          </a:xfrm>
          <a:prstGeom prst="rect">
            <a:avLst/>
          </a:prstGeom>
        </p:spPr>
      </p:pic>
      <p:pic>
        <p:nvPicPr>
          <p:cNvPr id="11" name="Picture 10"/>
          <p:cNvPicPr>
            <a:picLocks noChangeAspect="1"/>
          </p:cNvPicPr>
          <p:nvPr/>
        </p:nvPicPr>
        <p:blipFill rotWithShape="1">
          <a:blip r:embed="rId5" cstate="print">
            <a:lum bright="-47000" contrast="75000"/>
            <a:extLst>
              <a:ext uri="{28A0092B-C50C-407E-A947-70E740481C1C}">
                <a14:useLocalDpi xmlns:a14="http://schemas.microsoft.com/office/drawing/2010/main"/>
              </a:ext>
            </a:extLst>
          </a:blip>
          <a:srcRect/>
          <a:stretch/>
        </p:blipFill>
        <p:spPr>
          <a:xfrm>
            <a:off x="154293" y="2898757"/>
            <a:ext cx="2761523" cy="2448273"/>
          </a:xfrm>
          <a:prstGeom prst="rect">
            <a:avLst/>
          </a:prstGeom>
        </p:spPr>
      </p:pic>
      <p:sp>
        <p:nvSpPr>
          <p:cNvPr id="12" name="TextBox 11"/>
          <p:cNvSpPr txBox="1"/>
          <p:nvPr/>
        </p:nvSpPr>
        <p:spPr>
          <a:xfrm>
            <a:off x="1168961" y="2852936"/>
            <a:ext cx="1944216" cy="246221"/>
          </a:xfrm>
          <a:prstGeom prst="rect">
            <a:avLst/>
          </a:prstGeom>
          <a:solidFill>
            <a:schemeClr val="bg1"/>
          </a:solidFill>
        </p:spPr>
        <p:txBody>
          <a:bodyPr wrap="square" lIns="0" tIns="0" rIns="0" bIns="0" rtlCol="0">
            <a:spAutoFit/>
          </a:bodyPr>
          <a:lstStyle/>
          <a:p>
            <a:r>
              <a:rPr lang="en-IE" sz="1600" dirty="0" smtClean="0"/>
              <a:t>Substrate (starch)</a:t>
            </a:r>
            <a:endParaRPr lang="en-GB" sz="1600" dirty="0"/>
          </a:p>
        </p:txBody>
      </p:sp>
      <p:sp>
        <p:nvSpPr>
          <p:cNvPr id="13" name="TextBox 12"/>
          <p:cNvSpPr txBox="1"/>
          <p:nvPr/>
        </p:nvSpPr>
        <p:spPr>
          <a:xfrm>
            <a:off x="179512" y="3618837"/>
            <a:ext cx="2844316" cy="246221"/>
          </a:xfrm>
          <a:prstGeom prst="rect">
            <a:avLst/>
          </a:prstGeom>
          <a:solidFill>
            <a:schemeClr val="bg1"/>
          </a:solidFill>
        </p:spPr>
        <p:txBody>
          <a:bodyPr wrap="square" lIns="0" tIns="0" rIns="0" bIns="0" rtlCol="0">
            <a:spAutoFit/>
          </a:bodyPr>
          <a:lstStyle/>
          <a:p>
            <a:r>
              <a:rPr lang="en-IE" sz="1600" dirty="0" smtClean="0"/>
              <a:t>Enzyme (amylase)	active site</a:t>
            </a:r>
            <a:endParaRPr lang="en-GB" sz="1600" dirty="0"/>
          </a:p>
        </p:txBody>
      </p:sp>
      <p:sp>
        <p:nvSpPr>
          <p:cNvPr id="14" name="TextBox 13"/>
          <p:cNvSpPr txBox="1"/>
          <p:nvPr/>
        </p:nvSpPr>
        <p:spPr>
          <a:xfrm>
            <a:off x="7224397" y="2940568"/>
            <a:ext cx="803987" cy="246221"/>
          </a:xfrm>
          <a:prstGeom prst="rect">
            <a:avLst/>
          </a:prstGeom>
          <a:solidFill>
            <a:schemeClr val="bg1"/>
          </a:solidFill>
        </p:spPr>
        <p:txBody>
          <a:bodyPr wrap="square" lIns="0" tIns="0" rIns="0" bIns="0" rtlCol="0">
            <a:spAutoFit/>
          </a:bodyPr>
          <a:lstStyle/>
          <a:p>
            <a:r>
              <a:rPr lang="en-IE" sz="1600" dirty="0" smtClean="0"/>
              <a:t>product</a:t>
            </a:r>
            <a:endParaRPr lang="en-GB" sz="1600" dirty="0"/>
          </a:p>
        </p:txBody>
      </p:sp>
      <p:sp>
        <p:nvSpPr>
          <p:cNvPr id="15" name="Rectangle 14"/>
          <p:cNvSpPr/>
          <p:nvPr/>
        </p:nvSpPr>
        <p:spPr>
          <a:xfrm>
            <a:off x="3473217" y="2732488"/>
            <a:ext cx="2682959"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5.3 – </a:t>
            </a:r>
            <a:r>
              <a:rPr lang="en-US" dirty="0" smtClean="0"/>
              <a:t>How an enzyme works</a:t>
            </a:r>
            <a:endParaRPr lang="en-GB" dirty="0"/>
          </a:p>
        </p:txBody>
      </p:sp>
      <p:sp>
        <p:nvSpPr>
          <p:cNvPr id="16" name="TextBox 15">
            <a:hlinkClick r:id="rId6" action="ppaction://hlinksldjump"/>
          </p:cNvPr>
          <p:cNvSpPr txBox="1"/>
          <p:nvPr/>
        </p:nvSpPr>
        <p:spPr>
          <a:xfrm>
            <a:off x="5764748" y="4077072"/>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3640945343"/>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48000" cy="5551504"/>
          </a:xfrm>
          <a:prstGeom prst="rect">
            <a:avLst/>
          </a:prstGeom>
          <a:solidFill>
            <a:srgbClr val="F5FC9A"/>
          </a:solidFill>
          <a:ln w="57150">
            <a:solidFill>
              <a:srgbClr val="002060"/>
            </a:solidFill>
          </a:ln>
        </p:spPr>
        <p:txBody>
          <a:bodyPr wrap="square">
            <a:spAutoFit/>
          </a:bodyPr>
          <a:lstStyle/>
          <a:p>
            <a:pPr marL="896938" indent="-896938"/>
            <a:r>
              <a:rPr lang="en-US" sz="3600" b="1" dirty="0" smtClean="0"/>
              <a:t>Questions</a:t>
            </a:r>
          </a:p>
          <a:p>
            <a:pPr marL="896938" indent="-896938"/>
            <a:r>
              <a:rPr lang="en-US" sz="3600" b="1" dirty="0" smtClean="0"/>
              <a:t>5.1</a:t>
            </a:r>
            <a:r>
              <a:rPr lang="en-US" sz="3600" dirty="0" smtClean="0"/>
              <a:t> 	What </a:t>
            </a:r>
            <a:r>
              <a:rPr lang="en-US" sz="3600" dirty="0"/>
              <a:t>is a catalyst?</a:t>
            </a:r>
          </a:p>
          <a:p>
            <a:pPr marL="896938" indent="-896938"/>
            <a:r>
              <a:rPr lang="en-US" sz="3600" b="1" dirty="0"/>
              <a:t>5.2</a:t>
            </a:r>
            <a:r>
              <a:rPr lang="en-US" sz="3600" dirty="0"/>
              <a:t> </a:t>
            </a:r>
            <a:r>
              <a:rPr lang="en-US" sz="3600" dirty="0" smtClean="0"/>
              <a:t>	What </a:t>
            </a:r>
            <a:r>
              <a:rPr lang="en-US" sz="3600" dirty="0"/>
              <a:t>are the catalysts inside a living organism called?</a:t>
            </a:r>
          </a:p>
          <a:p>
            <a:pPr marL="896938" indent="-896938"/>
            <a:r>
              <a:rPr lang="en-US" sz="3600" b="1" dirty="0"/>
              <a:t>5.3</a:t>
            </a:r>
            <a:r>
              <a:rPr lang="en-US" sz="3600" dirty="0"/>
              <a:t> </a:t>
            </a:r>
            <a:r>
              <a:rPr lang="en-US" sz="3600" dirty="0" smtClean="0"/>
              <a:t>	Which </a:t>
            </a:r>
            <a:r>
              <a:rPr lang="en-US" sz="3600" dirty="0"/>
              <a:t>kinds of reaction inside a living organism are controlled by enzymes?</a:t>
            </a:r>
          </a:p>
          <a:p>
            <a:pPr marL="896938" indent="-896938"/>
            <a:r>
              <a:rPr lang="en-US" sz="3600" b="1" dirty="0" smtClean="0"/>
              <a:t>5.4</a:t>
            </a:r>
            <a:r>
              <a:rPr lang="en-US" sz="3600" dirty="0" smtClean="0"/>
              <a:t> 	What is meant by a carbohydrase?</a:t>
            </a:r>
          </a:p>
          <a:p>
            <a:pPr marL="896938" indent="-896938"/>
            <a:r>
              <a:rPr lang="en-US" sz="3600" b="1" dirty="0" smtClean="0"/>
              <a:t>5.5</a:t>
            </a:r>
            <a:r>
              <a:rPr lang="en-US" sz="3600" dirty="0" smtClean="0"/>
              <a:t> 	Give </a:t>
            </a:r>
            <a:r>
              <a:rPr lang="en-US" sz="3600" dirty="0"/>
              <a:t>one example of a carbohydrase.</a:t>
            </a:r>
          </a:p>
          <a:p>
            <a:pPr marL="896938" indent="-896938"/>
            <a:r>
              <a:rPr lang="en-US" sz="3600" b="1" dirty="0"/>
              <a:t>5.6</a:t>
            </a:r>
            <a:r>
              <a:rPr lang="en-US" sz="3600" dirty="0"/>
              <a:t> </a:t>
            </a:r>
            <a:r>
              <a:rPr lang="en-US" sz="3600" dirty="0" smtClean="0"/>
              <a:t>	Name </a:t>
            </a:r>
            <a:r>
              <a:rPr lang="en-US" sz="3600" dirty="0"/>
              <a:t>the substrate and product of a reaction involving a carbohydrase. </a:t>
            </a:r>
            <a:endParaRPr lang="en-GB" sz="3600" dirty="0"/>
          </a:p>
        </p:txBody>
      </p:sp>
      <p:sp>
        <p:nvSpPr>
          <p:cNvPr id="12" name="Title 1"/>
          <p:cNvSpPr>
            <a:spLocks noGrp="1"/>
          </p:cNvSpPr>
          <p:nvPr>
            <p:ph type="title"/>
          </p:nvPr>
        </p:nvSpPr>
        <p:spPr>
          <a:xfrm>
            <a:off x="35496" y="44624"/>
            <a:ext cx="7560840" cy="625434"/>
          </a:xfrm>
        </p:spPr>
        <p:txBody>
          <a:bodyPr>
            <a:noAutofit/>
          </a:bodyPr>
          <a:lstStyle/>
          <a:p>
            <a:r>
              <a:rPr lang="en-GB" dirty="0" smtClean="0"/>
              <a:t>5.1 – Catalyst - Questions</a:t>
            </a:r>
            <a:endParaRPr lang="en-GB" b="1" dirty="0" smtClean="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51</a:t>
            </a:r>
            <a:endParaRPr lang="en-GB" sz="140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172400" y="1168876"/>
            <a:ext cx="702436" cy="1107996"/>
          </a:xfrm>
          <a:prstGeom prst="rect">
            <a:avLst/>
          </a:prstGeom>
          <a:noFill/>
        </p:spPr>
        <p:txBody>
          <a:bodyPr wrap="none" rtlCol="0">
            <a:spAutoFit/>
          </a:bodyPr>
          <a:lstStyle/>
          <a:p>
            <a:r>
              <a:rPr lang="en-IE" sz="66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68566214"/>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800" dirty="0" smtClean="0"/>
              <a:t>5.2 </a:t>
            </a:r>
            <a:r>
              <a:rPr lang="en-US" sz="4800" dirty="0"/>
              <a:t>– Properties of </a:t>
            </a:r>
            <a:r>
              <a:rPr lang="en-US" sz="4800" dirty="0" smtClean="0"/>
              <a:t>Enzymes</a:t>
            </a:r>
            <a:endParaRPr lang="en-US" sz="48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51</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9512" y="1124744"/>
            <a:ext cx="4464496" cy="5755422"/>
          </a:xfrm>
          <a:prstGeom prst="rect">
            <a:avLst/>
          </a:prstGeom>
        </p:spPr>
        <p:txBody>
          <a:bodyPr wrap="square">
            <a:spAutoFit/>
          </a:bodyPr>
          <a:lstStyle/>
          <a:p>
            <a:pPr>
              <a:buClr>
                <a:srgbClr val="0070C0"/>
              </a:buClr>
              <a:buSzPct val="80000"/>
            </a:pPr>
            <a:r>
              <a:rPr lang="en-US" sz="2300" b="1" dirty="0" smtClean="0">
                <a:solidFill>
                  <a:srgbClr val="C00000"/>
                </a:solidFill>
              </a:rPr>
              <a:t>Properties </a:t>
            </a:r>
            <a:r>
              <a:rPr lang="en-US" sz="2300" b="1" dirty="0">
                <a:solidFill>
                  <a:srgbClr val="C00000"/>
                </a:solidFill>
              </a:rPr>
              <a:t>of enzymes</a:t>
            </a:r>
          </a:p>
          <a:p>
            <a:pPr marL="457200" indent="-457200">
              <a:buClr>
                <a:srgbClr val="0070C0"/>
              </a:buClr>
              <a:buSzPct val="100000"/>
              <a:buFont typeface="+mj-lt"/>
              <a:buAutoNum type="arabicPeriod"/>
            </a:pPr>
            <a:r>
              <a:rPr lang="en-US" sz="2300" b="1" dirty="0" smtClean="0"/>
              <a:t>All </a:t>
            </a:r>
            <a:r>
              <a:rPr lang="en-US" sz="2300" b="1" dirty="0"/>
              <a:t>enzymes are proteins</a:t>
            </a:r>
            <a:r>
              <a:rPr lang="en-US" sz="2300" dirty="0"/>
              <a:t> </a:t>
            </a:r>
            <a:r>
              <a:rPr lang="en-US" sz="2300" dirty="0" smtClean="0"/>
              <a:t/>
            </a:r>
            <a:br>
              <a:rPr lang="en-US" sz="2300" dirty="0" smtClean="0"/>
            </a:br>
            <a:r>
              <a:rPr lang="en-US" sz="2300" dirty="0" smtClean="0"/>
              <a:t>This </a:t>
            </a:r>
            <a:r>
              <a:rPr lang="en-US" sz="2300" dirty="0"/>
              <a:t>may seem rather odd, because some enzymes actually digest proteins.</a:t>
            </a:r>
          </a:p>
          <a:p>
            <a:pPr marL="457200" indent="-457200">
              <a:buClr>
                <a:srgbClr val="0070C0"/>
              </a:buClr>
              <a:buSzPct val="100000"/>
              <a:buFont typeface="+mj-lt"/>
              <a:buAutoNum type="arabicPeriod"/>
            </a:pPr>
            <a:r>
              <a:rPr lang="en-US" sz="2300" b="1" dirty="0" smtClean="0"/>
              <a:t>Enzymes </a:t>
            </a:r>
            <a:r>
              <a:rPr lang="en-US" sz="2300" b="1" dirty="0"/>
              <a:t>are made inactive by high </a:t>
            </a:r>
            <a:r>
              <a:rPr lang="en-US" sz="2300" b="1" dirty="0" smtClean="0"/>
              <a:t>temperature</a:t>
            </a:r>
            <a:br>
              <a:rPr lang="en-US" sz="2300" b="1" dirty="0" smtClean="0"/>
            </a:br>
            <a:r>
              <a:rPr lang="en-US" sz="2300" dirty="0" smtClean="0"/>
              <a:t>This </a:t>
            </a:r>
            <a:r>
              <a:rPr lang="en-US" sz="2300" dirty="0"/>
              <a:t>is because they are protein molecules, which are damaged by heat.</a:t>
            </a:r>
          </a:p>
          <a:p>
            <a:pPr marL="457200" indent="-457200">
              <a:buClr>
                <a:srgbClr val="0070C0"/>
              </a:buClr>
              <a:buSzPct val="100000"/>
              <a:buFont typeface="+mj-lt"/>
              <a:buAutoNum type="arabicPeriod"/>
            </a:pPr>
            <a:r>
              <a:rPr lang="en-US" sz="2300" b="1" dirty="0" smtClean="0"/>
              <a:t>Enzymes </a:t>
            </a:r>
            <a:r>
              <a:rPr lang="en-US" sz="2300" b="1" dirty="0"/>
              <a:t>work best at a particular </a:t>
            </a:r>
            <a:r>
              <a:rPr lang="en-US" sz="2300" b="1" dirty="0" smtClean="0"/>
              <a:t>temperature</a:t>
            </a:r>
            <a:r>
              <a:rPr lang="en-US" sz="2300" dirty="0" smtClean="0"/>
              <a:t/>
            </a:r>
            <a:br>
              <a:rPr lang="en-US" sz="2300" dirty="0" smtClean="0"/>
            </a:br>
            <a:r>
              <a:rPr lang="en-US" sz="2300" dirty="0" smtClean="0"/>
              <a:t>Enzymes </a:t>
            </a:r>
            <a:r>
              <a:rPr lang="en-US" sz="2300" dirty="0"/>
              <a:t>which are found in the human body usually work best at about 37 °C (Figure </a:t>
            </a:r>
            <a:r>
              <a:rPr lang="en-US" sz="2300" b="1" dirty="0"/>
              <a:t>5.4</a:t>
            </a:r>
            <a:r>
              <a:rPr lang="en-US" sz="2300" dirty="0"/>
              <a:t>).</a:t>
            </a:r>
          </a:p>
        </p:txBody>
      </p:sp>
      <p:sp>
        <p:nvSpPr>
          <p:cNvPr id="15" name="Rectangle 14"/>
          <p:cNvSpPr/>
          <p:nvPr/>
        </p:nvSpPr>
        <p:spPr>
          <a:xfrm>
            <a:off x="4860032" y="5207723"/>
            <a:ext cx="3960440" cy="688256"/>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5.4 – </a:t>
            </a:r>
            <a:r>
              <a:rPr lang="en-US" sz="2000" dirty="0"/>
              <a:t>How temperature affects enzyme activity.</a:t>
            </a:r>
            <a:endParaRPr lang="en-GB" sz="2000" dirty="0"/>
          </a:p>
        </p:txBody>
      </p:sp>
      <p:pic>
        <p:nvPicPr>
          <p:cNvPr id="2" name="Picture 1"/>
          <p:cNvPicPr>
            <a:picLocks noChangeAspect="1"/>
          </p:cNvPicPr>
          <p:nvPr/>
        </p:nvPicPr>
        <p:blipFill>
          <a:blip r:embed="rId3">
            <a:lum bright="-47000" contrast="75000"/>
          </a:blip>
          <a:stretch>
            <a:fillRect/>
          </a:stretch>
        </p:blipFill>
        <p:spPr>
          <a:xfrm>
            <a:off x="4572000" y="1124744"/>
            <a:ext cx="4318123" cy="3989331"/>
          </a:xfrm>
          <a:prstGeom prst="rect">
            <a:avLst/>
          </a:prstGeom>
        </p:spPr>
      </p:pic>
      <p:sp>
        <p:nvSpPr>
          <p:cNvPr id="16" name="TextBox 15">
            <a:hlinkClick r:id="rId4" action="ppaction://hlinkfile"/>
          </p:cNvPr>
          <p:cNvSpPr txBox="1"/>
          <p:nvPr/>
        </p:nvSpPr>
        <p:spPr>
          <a:xfrm>
            <a:off x="5556574" y="6093296"/>
            <a:ext cx="249299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Enzyme Properties</a:t>
            </a:r>
            <a:endParaRPr lang="en-GB" sz="2000" b="1" dirty="0"/>
          </a:p>
        </p:txBody>
      </p:sp>
      <p:sp>
        <p:nvSpPr>
          <p:cNvPr id="8" name="TextBox 7">
            <a:hlinkClick r:id="rId5" action="ppaction://hlinksldjump"/>
          </p:cNvPr>
          <p:cNvSpPr txBox="1"/>
          <p:nvPr/>
        </p:nvSpPr>
        <p:spPr>
          <a:xfrm>
            <a:off x="8244408" y="1137518"/>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330444167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800" dirty="0" smtClean="0"/>
              <a:t>5.2 </a:t>
            </a:r>
            <a:r>
              <a:rPr lang="en-US" sz="4800" dirty="0"/>
              <a:t>– Properties of </a:t>
            </a:r>
            <a:r>
              <a:rPr lang="en-US" sz="4800" dirty="0" smtClean="0"/>
              <a:t>Enzymes</a:t>
            </a:r>
            <a:endParaRPr lang="en-US" sz="48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51</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9512" y="1124744"/>
            <a:ext cx="4680520" cy="5493812"/>
          </a:xfrm>
          <a:prstGeom prst="rect">
            <a:avLst/>
          </a:prstGeom>
        </p:spPr>
        <p:txBody>
          <a:bodyPr wrap="square">
            <a:spAutoFit/>
          </a:bodyPr>
          <a:lstStyle/>
          <a:p>
            <a:pPr>
              <a:buClr>
                <a:srgbClr val="0070C0"/>
              </a:buClr>
              <a:buSzPct val="80000"/>
            </a:pPr>
            <a:r>
              <a:rPr lang="en-US" sz="1950" b="1" dirty="0" smtClean="0">
                <a:solidFill>
                  <a:srgbClr val="C00000"/>
                </a:solidFill>
              </a:rPr>
              <a:t>Properties </a:t>
            </a:r>
            <a:r>
              <a:rPr lang="en-US" sz="1950" b="1" dirty="0">
                <a:solidFill>
                  <a:srgbClr val="C00000"/>
                </a:solidFill>
              </a:rPr>
              <a:t>of enzymes</a:t>
            </a:r>
          </a:p>
          <a:p>
            <a:pPr marL="276225" indent="-276225">
              <a:buClr>
                <a:srgbClr val="0070C0"/>
              </a:buClr>
              <a:buSzPct val="100000"/>
              <a:buFont typeface="+mj-lt"/>
              <a:buAutoNum type="arabicPeriod" startAt="4"/>
            </a:pPr>
            <a:r>
              <a:rPr lang="en-US" sz="1950" b="1" dirty="0" smtClean="0"/>
              <a:t>Enzymes </a:t>
            </a:r>
            <a:r>
              <a:rPr lang="en-US" sz="1950" b="1" dirty="0"/>
              <a:t>work best at a particular pH </a:t>
            </a:r>
            <a:r>
              <a:rPr lang="en-US" sz="1950" dirty="0" smtClean="0"/>
              <a:t/>
            </a:r>
            <a:br>
              <a:rPr lang="en-US" sz="1950" dirty="0" smtClean="0"/>
            </a:br>
            <a:r>
              <a:rPr lang="en-US" sz="1950" dirty="0" err="1" smtClean="0"/>
              <a:t>pH</a:t>
            </a:r>
            <a:r>
              <a:rPr lang="en-US" sz="1950" dirty="0" smtClean="0"/>
              <a:t> </a:t>
            </a:r>
            <a:r>
              <a:rPr lang="en-US" sz="1950" dirty="0"/>
              <a:t>is </a:t>
            </a:r>
            <a:r>
              <a:rPr lang="en-US" sz="1950" dirty="0" smtClean="0"/>
              <a:t>a measure </a:t>
            </a:r>
            <a:r>
              <a:rPr lang="en-US" sz="1950" dirty="0"/>
              <a:t>of how acid or alkaline a solution is. Some enzymes work best in acid conditions (low pH). Others work best in neutral or alkaline conditions (high pH) (Figure </a:t>
            </a:r>
            <a:r>
              <a:rPr lang="en-US" sz="1950" b="1" dirty="0"/>
              <a:t>5.5</a:t>
            </a:r>
            <a:r>
              <a:rPr lang="en-US" sz="1950" dirty="0" smtClean="0"/>
              <a:t>).</a:t>
            </a:r>
          </a:p>
          <a:p>
            <a:pPr marL="276225" indent="-276225">
              <a:buClr>
                <a:srgbClr val="0070C0"/>
              </a:buClr>
              <a:buSzPct val="100000"/>
              <a:buFont typeface="+mj-lt"/>
              <a:buAutoNum type="arabicPeriod" startAt="4"/>
            </a:pPr>
            <a:r>
              <a:rPr lang="en-US" sz="1950" b="1" dirty="0" smtClean="0"/>
              <a:t>Enzymes </a:t>
            </a:r>
            <a:r>
              <a:rPr lang="en-US" sz="1950" b="1" dirty="0"/>
              <a:t>are catalysts </a:t>
            </a:r>
            <a:r>
              <a:rPr lang="en-US" sz="1950" dirty="0" smtClean="0"/>
              <a:t/>
            </a:r>
            <a:br>
              <a:rPr lang="en-US" sz="1950" dirty="0" smtClean="0"/>
            </a:br>
            <a:r>
              <a:rPr lang="en-US" sz="1950" dirty="0" smtClean="0"/>
              <a:t>They </a:t>
            </a:r>
            <a:r>
              <a:rPr lang="en-US" sz="1950" dirty="0"/>
              <a:t>are not changed in the chemical reactions which they control. They can be used over and over again, so a small amount of enzyme can change a lot of substrate into product.</a:t>
            </a:r>
          </a:p>
          <a:p>
            <a:pPr marL="276225" indent="-276225">
              <a:buClr>
                <a:srgbClr val="0070C0"/>
              </a:buClr>
              <a:buSzPct val="100000"/>
              <a:buFont typeface="+mj-lt"/>
              <a:buAutoNum type="arabicPeriod" startAt="4"/>
            </a:pPr>
            <a:r>
              <a:rPr lang="en-US" sz="1950" b="1" dirty="0" smtClean="0"/>
              <a:t>Enzymes </a:t>
            </a:r>
            <a:r>
              <a:rPr lang="en-US" sz="1950" b="1" dirty="0"/>
              <a:t>are specific </a:t>
            </a:r>
            <a:r>
              <a:rPr lang="en-US" sz="1950" dirty="0" smtClean="0"/>
              <a:t/>
            </a:r>
            <a:br>
              <a:rPr lang="en-US" sz="1950" dirty="0" smtClean="0"/>
            </a:br>
            <a:r>
              <a:rPr lang="en-US" sz="1950" dirty="0" smtClean="0"/>
              <a:t>This </a:t>
            </a:r>
            <a:r>
              <a:rPr lang="en-US" sz="1950" dirty="0"/>
              <a:t>means that each kind of enzyme will only catalyse one kind of chemical reaction.</a:t>
            </a:r>
          </a:p>
        </p:txBody>
      </p:sp>
      <p:sp>
        <p:nvSpPr>
          <p:cNvPr id="15" name="Rectangle 14"/>
          <p:cNvSpPr/>
          <p:nvPr/>
        </p:nvSpPr>
        <p:spPr>
          <a:xfrm>
            <a:off x="4860032" y="5189016"/>
            <a:ext cx="3960440" cy="688256"/>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5.5 – </a:t>
            </a:r>
            <a:r>
              <a:rPr lang="en-US" sz="2000" dirty="0"/>
              <a:t>How pH affects enzyme </a:t>
            </a:r>
            <a:r>
              <a:rPr lang="en-US" sz="2000" dirty="0" smtClean="0"/>
              <a:t>activity.</a:t>
            </a:r>
            <a:endParaRPr lang="en-GB" sz="2000" dirty="0"/>
          </a:p>
        </p:txBody>
      </p:sp>
      <p:sp>
        <p:nvSpPr>
          <p:cNvPr id="16" name="TextBox 15">
            <a:hlinkClick r:id="rId3" action="ppaction://hlinkfile"/>
          </p:cNvPr>
          <p:cNvSpPr txBox="1"/>
          <p:nvPr/>
        </p:nvSpPr>
        <p:spPr>
          <a:xfrm>
            <a:off x="5631128" y="6093296"/>
            <a:ext cx="249299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Enzyme Properties</a:t>
            </a:r>
            <a:endParaRPr lang="en-GB" sz="2000" b="1" dirty="0"/>
          </a:p>
        </p:txBody>
      </p:sp>
      <p:pic>
        <p:nvPicPr>
          <p:cNvPr id="4" name="Picture 3"/>
          <p:cNvPicPr>
            <a:picLocks noChangeAspect="1"/>
          </p:cNvPicPr>
          <p:nvPr/>
        </p:nvPicPr>
        <p:blipFill>
          <a:blip r:embed="rId4">
            <a:lum bright="-47000" contrast="75000"/>
          </a:blip>
          <a:stretch>
            <a:fillRect/>
          </a:stretch>
        </p:blipFill>
        <p:spPr>
          <a:xfrm>
            <a:off x="4860032" y="1186568"/>
            <a:ext cx="4032448" cy="3970624"/>
          </a:xfrm>
          <a:prstGeom prst="rect">
            <a:avLst/>
          </a:prstGeom>
        </p:spPr>
      </p:pic>
      <p:sp>
        <p:nvSpPr>
          <p:cNvPr id="10" name="TextBox 9"/>
          <p:cNvSpPr txBox="1"/>
          <p:nvPr/>
        </p:nvSpPr>
        <p:spPr>
          <a:xfrm>
            <a:off x="4716016" y="2720533"/>
            <a:ext cx="1008112" cy="492443"/>
          </a:xfrm>
          <a:prstGeom prst="rect">
            <a:avLst/>
          </a:prstGeom>
          <a:solidFill>
            <a:schemeClr val="bg1"/>
          </a:solidFill>
        </p:spPr>
        <p:txBody>
          <a:bodyPr wrap="square" lIns="0" tIns="0" rIns="0" bIns="0" rtlCol="0">
            <a:spAutoFit/>
          </a:bodyPr>
          <a:lstStyle/>
          <a:p>
            <a:pPr algn="r"/>
            <a:r>
              <a:rPr lang="en-IE" sz="1600" b="1" dirty="0" smtClean="0"/>
              <a:t>Rate of Reaction</a:t>
            </a:r>
            <a:endParaRPr lang="en-GB" sz="1600" b="1" dirty="0"/>
          </a:p>
        </p:txBody>
      </p:sp>
      <p:sp>
        <p:nvSpPr>
          <p:cNvPr id="11" name="TextBox 10"/>
          <p:cNvSpPr txBox="1"/>
          <p:nvPr/>
        </p:nvSpPr>
        <p:spPr>
          <a:xfrm>
            <a:off x="7740352" y="1578858"/>
            <a:ext cx="1008112" cy="553998"/>
          </a:xfrm>
          <a:prstGeom prst="rect">
            <a:avLst/>
          </a:prstGeom>
          <a:solidFill>
            <a:schemeClr val="bg1"/>
          </a:solidFill>
        </p:spPr>
        <p:txBody>
          <a:bodyPr wrap="square" lIns="0" tIns="0" rIns="0" bIns="0" rtlCol="0">
            <a:spAutoFit/>
          </a:bodyPr>
          <a:lstStyle/>
          <a:p>
            <a:r>
              <a:rPr lang="en-IE" b="1" dirty="0" smtClean="0"/>
              <a:t>Most Enzymes</a:t>
            </a:r>
            <a:endParaRPr lang="en-GB" b="1" dirty="0"/>
          </a:p>
        </p:txBody>
      </p:sp>
      <p:sp>
        <p:nvSpPr>
          <p:cNvPr id="12" name="TextBox 11"/>
          <p:cNvSpPr txBox="1"/>
          <p:nvPr/>
        </p:nvSpPr>
        <p:spPr>
          <a:xfrm>
            <a:off x="6012160" y="1238562"/>
            <a:ext cx="1872208" cy="492443"/>
          </a:xfrm>
          <a:custGeom>
            <a:avLst/>
            <a:gdLst>
              <a:gd name="connsiteX0" fmla="*/ 0 w 1872208"/>
              <a:gd name="connsiteY0" fmla="*/ 0 h 492443"/>
              <a:gd name="connsiteX1" fmla="*/ 1872208 w 1872208"/>
              <a:gd name="connsiteY1" fmla="*/ 0 h 492443"/>
              <a:gd name="connsiteX2" fmla="*/ 1872208 w 1872208"/>
              <a:gd name="connsiteY2" fmla="*/ 492443 h 492443"/>
              <a:gd name="connsiteX3" fmla="*/ 0 w 1872208"/>
              <a:gd name="connsiteY3" fmla="*/ 492443 h 492443"/>
              <a:gd name="connsiteX4" fmla="*/ 0 w 1872208"/>
              <a:gd name="connsiteY4" fmla="*/ 0 h 492443"/>
              <a:gd name="connsiteX0" fmla="*/ 0 w 1872208"/>
              <a:gd name="connsiteY0" fmla="*/ 0 h 492443"/>
              <a:gd name="connsiteX1" fmla="*/ 1872208 w 1872208"/>
              <a:gd name="connsiteY1" fmla="*/ 0 h 492443"/>
              <a:gd name="connsiteX2" fmla="*/ 1613416 w 1872208"/>
              <a:gd name="connsiteY2" fmla="*/ 457937 h 492443"/>
              <a:gd name="connsiteX3" fmla="*/ 0 w 1872208"/>
              <a:gd name="connsiteY3" fmla="*/ 492443 h 492443"/>
              <a:gd name="connsiteX4" fmla="*/ 0 w 1872208"/>
              <a:gd name="connsiteY4" fmla="*/ 0 h 492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2208" h="492443">
                <a:moveTo>
                  <a:pt x="0" y="0"/>
                </a:moveTo>
                <a:lnTo>
                  <a:pt x="1872208" y="0"/>
                </a:lnTo>
                <a:lnTo>
                  <a:pt x="1613416" y="457937"/>
                </a:lnTo>
                <a:lnTo>
                  <a:pt x="0" y="492443"/>
                </a:lnTo>
                <a:lnTo>
                  <a:pt x="0" y="0"/>
                </a:lnTo>
                <a:close/>
              </a:path>
            </a:pathLst>
          </a:custGeom>
          <a:solidFill>
            <a:schemeClr val="bg1"/>
          </a:solidFill>
        </p:spPr>
        <p:txBody>
          <a:bodyPr wrap="square" lIns="0" tIns="0" rIns="0" bIns="0" rtlCol="0">
            <a:spAutoFit/>
          </a:bodyPr>
          <a:lstStyle/>
          <a:p>
            <a:r>
              <a:rPr lang="en-IE" sz="1600" b="1" dirty="0" smtClean="0"/>
              <a:t>Pepsin (a protease in the stomach)</a:t>
            </a:r>
            <a:endParaRPr lang="en-GB" sz="1600" b="1" dirty="0"/>
          </a:p>
        </p:txBody>
      </p:sp>
      <p:sp>
        <p:nvSpPr>
          <p:cNvPr id="13" name="TextBox 12">
            <a:hlinkClick r:id="rId5" action="ppaction://hlinksldjump"/>
          </p:cNvPr>
          <p:cNvSpPr txBox="1"/>
          <p:nvPr/>
        </p:nvSpPr>
        <p:spPr>
          <a:xfrm>
            <a:off x="8244408" y="2564904"/>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3478580268"/>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800" dirty="0" smtClean="0"/>
              <a:t>5.2 </a:t>
            </a:r>
            <a:r>
              <a:rPr lang="en-US" sz="4800" dirty="0"/>
              <a:t>– Properties of </a:t>
            </a:r>
            <a:r>
              <a:rPr lang="en-US" sz="4800" dirty="0" smtClean="0"/>
              <a:t>Enzymes</a:t>
            </a:r>
            <a:endParaRPr lang="en-US" sz="48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51</a:t>
            </a:r>
            <a:endParaRPr lang="en-GB" sz="1400" b="1" dirty="0">
              <a:latin typeface="Arial" panose="020B0604020202020204" pitchFamily="34" charset="0"/>
              <a:cs typeface="Arial" panose="020B0604020202020204" pitchFamily="34" charset="0"/>
            </a:endParaRPr>
          </a:p>
        </p:txBody>
      </p:sp>
      <p:sp>
        <p:nvSpPr>
          <p:cNvPr id="2" name="Rounded Rectangle 1"/>
          <p:cNvSpPr/>
          <p:nvPr/>
        </p:nvSpPr>
        <p:spPr>
          <a:xfrm>
            <a:off x="179512" y="1124744"/>
            <a:ext cx="8712968" cy="5527334"/>
          </a:xfrm>
          <a:prstGeom prst="roundRect">
            <a:avLst>
              <a:gd name="adj" fmla="val 4372"/>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80" b="1" dirty="0" smtClean="0">
                <a:solidFill>
                  <a:srgbClr val="C00000"/>
                </a:solidFill>
                <a:latin typeface="Arial" panose="020B0604020202020204" pitchFamily="34" charset="0"/>
                <a:cs typeface="Arial" panose="020B0604020202020204" pitchFamily="34" charset="0"/>
              </a:rPr>
              <a:t>Activity 5.1 - </a:t>
            </a:r>
            <a:r>
              <a:rPr lang="en-US" sz="1680" b="1" dirty="0">
                <a:solidFill>
                  <a:srgbClr val="C00000"/>
                </a:solidFill>
                <a:latin typeface="Arial" panose="020B0604020202020204" pitchFamily="34" charset="0"/>
                <a:cs typeface="Arial" panose="020B0604020202020204" pitchFamily="34" charset="0"/>
              </a:rPr>
              <a:t>The effect of catalase on hydrogen peroxide</a:t>
            </a:r>
            <a:endParaRPr lang="en-GB" sz="1680" dirty="0" smtClean="0">
              <a:solidFill>
                <a:srgbClr val="C00000"/>
              </a:solidFill>
              <a:latin typeface="Arial" panose="020B0604020202020204" pitchFamily="34" charset="0"/>
              <a:cs typeface="Arial" panose="020B0604020202020204" pitchFamily="34" charset="0"/>
            </a:endParaRPr>
          </a:p>
          <a:p>
            <a:r>
              <a:rPr lang="en-US" sz="1680" b="1" dirty="0" smtClean="0">
                <a:solidFill>
                  <a:schemeClr val="tx1"/>
                </a:solidFill>
                <a:latin typeface="Arial" panose="020B0604020202020204" pitchFamily="34" charset="0"/>
                <a:cs typeface="Arial" panose="020B0604020202020204" pitchFamily="34" charset="0"/>
              </a:rPr>
              <a:t>Skills: A03.1 Using techniques, apparatus and materials, A03.3 Observing, measuring and recording, A03.4 Interpreting and evaluating observations and data</a:t>
            </a:r>
          </a:p>
          <a:p>
            <a:pPr marL="906463" indent="-285750">
              <a:buClr>
                <a:srgbClr val="C00000"/>
              </a:buClr>
              <a:buFont typeface="Wingdings" panose="05000000000000000000" pitchFamily="2" charset="2"/>
              <a:buChar char="§"/>
            </a:pPr>
            <a:r>
              <a:rPr lang="en-US" sz="1680" dirty="0" smtClean="0">
                <a:solidFill>
                  <a:schemeClr val="tx1"/>
                </a:solidFill>
                <a:latin typeface="Arial" panose="020B0604020202020204" pitchFamily="34" charset="0"/>
                <a:cs typeface="Arial" panose="020B0604020202020204" pitchFamily="34" charset="0"/>
              </a:rPr>
              <a:t>Wear eye protection if available.</a:t>
            </a:r>
          </a:p>
          <a:p>
            <a:pPr marL="906463" indent="-285750">
              <a:buClr>
                <a:srgbClr val="C00000"/>
              </a:buClr>
              <a:buFont typeface="Wingdings" panose="05000000000000000000" pitchFamily="2" charset="2"/>
              <a:buChar char="§"/>
            </a:pPr>
            <a:r>
              <a:rPr lang="en-US" sz="1680" dirty="0" smtClean="0">
                <a:solidFill>
                  <a:schemeClr val="tx1"/>
                </a:solidFill>
                <a:latin typeface="Arial" panose="020B0604020202020204" pitchFamily="34" charset="0"/>
                <a:cs typeface="Arial" panose="020B0604020202020204" pitchFamily="34" charset="0"/>
              </a:rPr>
              <a:t>Hydrogen </a:t>
            </a:r>
            <a:r>
              <a:rPr lang="en-US" sz="1680" dirty="0">
                <a:solidFill>
                  <a:schemeClr val="tx1"/>
                </a:solidFill>
                <a:latin typeface="Arial" panose="020B0604020202020204" pitchFamily="34" charset="0"/>
                <a:cs typeface="Arial" panose="020B0604020202020204" pitchFamily="34" charset="0"/>
              </a:rPr>
              <a:t>peroxide is a powerful bleach.</a:t>
            </a:r>
          </a:p>
          <a:p>
            <a:pPr marL="906463" indent="-285750">
              <a:buClr>
                <a:srgbClr val="C00000"/>
              </a:buClr>
              <a:buFont typeface="Wingdings" panose="05000000000000000000" pitchFamily="2" charset="2"/>
              <a:buChar char="§"/>
            </a:pPr>
            <a:r>
              <a:rPr lang="en-US" sz="1680" dirty="0">
                <a:solidFill>
                  <a:schemeClr val="tx1"/>
                </a:solidFill>
                <a:latin typeface="Arial" panose="020B0604020202020204" pitchFamily="34" charset="0"/>
                <a:cs typeface="Arial" panose="020B0604020202020204" pitchFamily="34" charset="0"/>
              </a:rPr>
              <a:t>Wash it off with plenty of water if you get it on your skin.</a:t>
            </a:r>
          </a:p>
          <a:p>
            <a:r>
              <a:rPr lang="en-US" sz="1680" dirty="0">
                <a:solidFill>
                  <a:schemeClr val="tx1"/>
                </a:solidFill>
                <a:latin typeface="Arial" panose="020B0604020202020204" pitchFamily="34" charset="0"/>
                <a:cs typeface="Arial" panose="020B0604020202020204" pitchFamily="34" charset="0"/>
              </a:rPr>
              <a:t>Catalase is found in almost every kind of living </a:t>
            </a:r>
            <a:r>
              <a:rPr lang="en-US" sz="1680" dirty="0" smtClean="0">
                <a:solidFill>
                  <a:schemeClr val="tx1"/>
                </a:solidFill>
                <a:latin typeface="Arial" panose="020B0604020202020204" pitchFamily="34" charset="0"/>
                <a:cs typeface="Arial" panose="020B0604020202020204" pitchFamily="34" charset="0"/>
              </a:rPr>
              <a:t>cell. </a:t>
            </a:r>
            <a:r>
              <a:rPr lang="en-GB" sz="1680" dirty="0" smtClean="0">
                <a:solidFill>
                  <a:schemeClr val="tx1"/>
                </a:solidFill>
                <a:latin typeface="Arial" panose="020B0604020202020204" pitchFamily="34" charset="0"/>
                <a:cs typeface="Arial" panose="020B0604020202020204" pitchFamily="34" charset="0"/>
              </a:rPr>
              <a:t>It </a:t>
            </a:r>
            <a:r>
              <a:rPr lang="en-GB" sz="1680" dirty="0">
                <a:solidFill>
                  <a:schemeClr val="tx1"/>
                </a:solidFill>
                <a:latin typeface="Arial" panose="020B0604020202020204" pitchFamily="34" charset="0"/>
                <a:cs typeface="Arial" panose="020B0604020202020204" pitchFamily="34" charset="0"/>
              </a:rPr>
              <a:t>catalyses this reaction:</a:t>
            </a:r>
          </a:p>
          <a:p>
            <a:pPr algn="ctr"/>
            <a:r>
              <a:rPr lang="en-GB" sz="1680" b="1" dirty="0">
                <a:solidFill>
                  <a:srgbClr val="C00000"/>
                </a:solidFill>
                <a:latin typeface="Arial" panose="020B0604020202020204" pitchFamily="34" charset="0"/>
                <a:cs typeface="Arial" panose="020B0604020202020204" pitchFamily="34" charset="0"/>
              </a:rPr>
              <a:t>catalase</a:t>
            </a:r>
          </a:p>
          <a:p>
            <a:pPr algn="ctr"/>
            <a:r>
              <a:rPr lang="en-GB" sz="1680" b="1" dirty="0">
                <a:solidFill>
                  <a:srgbClr val="C00000"/>
                </a:solidFill>
                <a:latin typeface="Arial" panose="020B0604020202020204" pitchFamily="34" charset="0"/>
                <a:cs typeface="Arial" panose="020B0604020202020204" pitchFamily="34" charset="0"/>
              </a:rPr>
              <a:t>hydrogen peroxide </a:t>
            </a:r>
            <a:r>
              <a:rPr lang="en-GB" sz="1680" b="1" dirty="0" smtClean="0">
                <a:solidFill>
                  <a:srgbClr val="C00000"/>
                </a:solidFill>
                <a:latin typeface="Arial" panose="020B0604020202020204" pitchFamily="34" charset="0"/>
                <a:cs typeface="Arial" panose="020B0604020202020204" pitchFamily="34" charset="0"/>
              </a:rPr>
              <a:t>		 </a:t>
            </a:r>
            <a:r>
              <a:rPr lang="en-GB" sz="1680" b="1" dirty="0">
                <a:solidFill>
                  <a:srgbClr val="C00000"/>
                </a:solidFill>
                <a:latin typeface="Arial" panose="020B0604020202020204" pitchFamily="34" charset="0"/>
                <a:cs typeface="Arial" panose="020B0604020202020204" pitchFamily="34" charset="0"/>
              </a:rPr>
              <a:t>water + oxygen</a:t>
            </a:r>
          </a:p>
          <a:p>
            <a:pPr marL="342900" indent="-342900">
              <a:buFont typeface="+mj-lt"/>
              <a:buAutoNum type="arabicPeriod"/>
            </a:pPr>
            <a:r>
              <a:rPr lang="en-US" sz="1680" dirty="0" smtClean="0">
                <a:solidFill>
                  <a:schemeClr val="tx1"/>
                </a:solidFill>
                <a:latin typeface="Arial" panose="020B0604020202020204" pitchFamily="34" charset="0"/>
                <a:cs typeface="Arial" panose="020B0604020202020204" pitchFamily="34" charset="0"/>
              </a:rPr>
              <a:t>Read </a:t>
            </a:r>
            <a:r>
              <a:rPr lang="en-US" sz="1680" dirty="0">
                <a:solidFill>
                  <a:schemeClr val="tx1"/>
                </a:solidFill>
                <a:latin typeface="Arial" panose="020B0604020202020204" pitchFamily="34" charset="0"/>
                <a:cs typeface="Arial" panose="020B0604020202020204" pitchFamily="34" charset="0"/>
              </a:rPr>
              <a:t>through the instructions. Decide what you will observe and measure, and draw a results table</a:t>
            </a:r>
            <a:r>
              <a:rPr lang="en-US" sz="1680" dirty="0" smtClean="0">
                <a:solidFill>
                  <a:schemeClr val="tx1"/>
                </a:solidFill>
                <a:latin typeface="Arial" panose="020B0604020202020204" pitchFamily="34" charset="0"/>
                <a:cs typeface="Arial" panose="020B0604020202020204" pitchFamily="34" charset="0"/>
              </a:rPr>
              <a:t>.</a:t>
            </a:r>
            <a:endParaRPr lang="en-GB" sz="1680" dirty="0">
              <a:solidFill>
                <a:schemeClr val="tx1"/>
              </a:solidFill>
              <a:latin typeface="Arial" panose="020B0604020202020204" pitchFamily="34" charset="0"/>
              <a:cs typeface="Arial" panose="020B0604020202020204" pitchFamily="34" charset="0"/>
            </a:endParaRPr>
          </a:p>
          <a:p>
            <a:pPr marL="342900" indent="-342900">
              <a:buFont typeface="+mj-lt"/>
              <a:buAutoNum type="arabicPeriod"/>
            </a:pPr>
            <a:r>
              <a:rPr lang="en-US" sz="1680" dirty="0" smtClean="0">
                <a:solidFill>
                  <a:schemeClr val="tx1"/>
                </a:solidFill>
                <a:latin typeface="Arial" panose="020B0604020202020204" pitchFamily="34" charset="0"/>
                <a:cs typeface="Arial" panose="020B0604020202020204" pitchFamily="34" charset="0"/>
              </a:rPr>
              <a:t>Measure </a:t>
            </a:r>
            <a:r>
              <a:rPr lang="en-US" sz="1680" dirty="0">
                <a:solidFill>
                  <a:schemeClr val="tx1"/>
                </a:solidFill>
                <a:latin typeface="Arial" panose="020B0604020202020204" pitchFamily="34" charset="0"/>
                <a:cs typeface="Arial" panose="020B0604020202020204" pitchFamily="34" charset="0"/>
              </a:rPr>
              <a:t>10 cm</a:t>
            </a:r>
            <a:r>
              <a:rPr lang="en-US" sz="1680" baseline="30000" dirty="0">
                <a:solidFill>
                  <a:schemeClr val="tx1"/>
                </a:solidFill>
                <a:latin typeface="Arial" panose="020B0604020202020204" pitchFamily="34" charset="0"/>
                <a:cs typeface="Arial" panose="020B0604020202020204" pitchFamily="34" charset="0"/>
              </a:rPr>
              <a:t>3</a:t>
            </a:r>
            <a:r>
              <a:rPr lang="en-US" sz="1680" dirty="0">
                <a:solidFill>
                  <a:schemeClr val="tx1"/>
                </a:solidFill>
                <a:latin typeface="Arial" panose="020B0604020202020204" pitchFamily="34" charset="0"/>
                <a:cs typeface="Arial" panose="020B0604020202020204" pitchFamily="34" charset="0"/>
              </a:rPr>
              <a:t> of hydrogen peroxide into each of five test tubes or boiling tubes.</a:t>
            </a:r>
          </a:p>
          <a:p>
            <a:pPr marL="342900" indent="-342900">
              <a:buFont typeface="+mj-lt"/>
              <a:buAutoNum type="arabicPeriod"/>
              <a:tabLst>
                <a:tab pos="723900" algn="l"/>
              </a:tabLst>
            </a:pPr>
            <a:r>
              <a:rPr lang="en-US" sz="1680" dirty="0" smtClean="0">
                <a:solidFill>
                  <a:schemeClr val="tx1"/>
                </a:solidFill>
                <a:latin typeface="Arial" panose="020B0604020202020204" pitchFamily="34" charset="0"/>
                <a:cs typeface="Arial" panose="020B0604020202020204" pitchFamily="34" charset="0"/>
              </a:rPr>
              <a:t>To </a:t>
            </a:r>
            <a:r>
              <a:rPr lang="en-US" sz="1680" dirty="0">
                <a:solidFill>
                  <a:schemeClr val="tx1"/>
                </a:solidFill>
                <a:latin typeface="Arial" panose="020B0604020202020204" pitchFamily="34" charset="0"/>
                <a:cs typeface="Arial" panose="020B0604020202020204" pitchFamily="34" charset="0"/>
              </a:rPr>
              <a:t>each tube, add one of the following </a:t>
            </a:r>
            <a:r>
              <a:rPr lang="en-US" sz="1680" dirty="0" smtClean="0">
                <a:solidFill>
                  <a:schemeClr val="tx1"/>
                </a:solidFill>
                <a:latin typeface="Arial" panose="020B0604020202020204" pitchFamily="34" charset="0"/>
                <a:cs typeface="Arial" panose="020B0604020202020204" pitchFamily="34" charset="0"/>
              </a:rPr>
              <a:t>substances:</a:t>
            </a:r>
            <a:br>
              <a:rPr lang="en-US" sz="1680" dirty="0" smtClean="0">
                <a:solidFill>
                  <a:schemeClr val="tx1"/>
                </a:solidFill>
                <a:latin typeface="Arial" panose="020B0604020202020204" pitchFamily="34" charset="0"/>
                <a:cs typeface="Arial" panose="020B0604020202020204" pitchFamily="34" charset="0"/>
              </a:rPr>
            </a:br>
            <a:r>
              <a:rPr lang="en-US" sz="1680" b="1" dirty="0" smtClean="0">
                <a:solidFill>
                  <a:schemeClr val="tx1"/>
                </a:solidFill>
                <a:latin typeface="Arial" panose="020B0604020202020204" pitchFamily="34" charset="0"/>
                <a:cs typeface="Arial" panose="020B0604020202020204" pitchFamily="34" charset="0"/>
              </a:rPr>
              <a:t>a 	</a:t>
            </a:r>
            <a:r>
              <a:rPr lang="en-US" sz="1680" dirty="0" smtClean="0">
                <a:solidFill>
                  <a:schemeClr val="tx1"/>
                </a:solidFill>
                <a:latin typeface="Arial" panose="020B0604020202020204" pitchFamily="34" charset="0"/>
                <a:cs typeface="Arial" panose="020B0604020202020204" pitchFamily="34" charset="0"/>
              </a:rPr>
              <a:t>some </a:t>
            </a:r>
            <a:r>
              <a:rPr lang="en-US" sz="1680" dirty="0">
                <a:solidFill>
                  <a:schemeClr val="tx1"/>
                </a:solidFill>
                <a:latin typeface="Arial" panose="020B0604020202020204" pitchFamily="34" charset="0"/>
                <a:cs typeface="Arial" panose="020B0604020202020204" pitchFamily="34" charset="0"/>
              </a:rPr>
              <a:t>chopped raw potato </a:t>
            </a:r>
            <a:r>
              <a:rPr lang="en-US" sz="1680" dirty="0" smtClean="0">
                <a:solidFill>
                  <a:schemeClr val="tx1"/>
                </a:solidFill>
                <a:latin typeface="Arial" panose="020B0604020202020204" pitchFamily="34" charset="0"/>
                <a:cs typeface="Arial" panose="020B0604020202020204" pitchFamily="34" charset="0"/>
              </a:rPr>
              <a:t/>
            </a:r>
            <a:br>
              <a:rPr lang="en-US" sz="1680" dirty="0" smtClean="0">
                <a:solidFill>
                  <a:schemeClr val="tx1"/>
                </a:solidFill>
                <a:latin typeface="Arial" panose="020B0604020202020204" pitchFamily="34" charset="0"/>
                <a:cs typeface="Arial" panose="020B0604020202020204" pitchFamily="34" charset="0"/>
              </a:rPr>
            </a:br>
            <a:r>
              <a:rPr lang="en-US" sz="1680" b="1" dirty="0" smtClean="0">
                <a:solidFill>
                  <a:schemeClr val="tx1"/>
                </a:solidFill>
                <a:latin typeface="Arial" panose="020B0604020202020204" pitchFamily="34" charset="0"/>
                <a:cs typeface="Arial" panose="020B0604020202020204" pitchFamily="34" charset="0"/>
              </a:rPr>
              <a:t>b 	</a:t>
            </a:r>
            <a:r>
              <a:rPr lang="en-US" sz="1680" dirty="0" smtClean="0">
                <a:solidFill>
                  <a:schemeClr val="tx1"/>
                </a:solidFill>
                <a:latin typeface="Arial" panose="020B0604020202020204" pitchFamily="34" charset="0"/>
                <a:cs typeface="Arial" panose="020B0604020202020204" pitchFamily="34" charset="0"/>
              </a:rPr>
              <a:t>some </a:t>
            </a:r>
            <a:r>
              <a:rPr lang="en-US" sz="1680" dirty="0">
                <a:solidFill>
                  <a:schemeClr val="tx1"/>
                </a:solidFill>
                <a:latin typeface="Arial" panose="020B0604020202020204" pitchFamily="34" charset="0"/>
                <a:cs typeface="Arial" panose="020B0604020202020204" pitchFamily="34" charset="0"/>
              </a:rPr>
              <a:t>chopped boiled potato </a:t>
            </a:r>
            <a:r>
              <a:rPr lang="en-US" sz="1680" dirty="0" smtClean="0">
                <a:solidFill>
                  <a:schemeClr val="tx1"/>
                </a:solidFill>
                <a:latin typeface="Arial" panose="020B0604020202020204" pitchFamily="34" charset="0"/>
                <a:cs typeface="Arial" panose="020B0604020202020204" pitchFamily="34" charset="0"/>
              </a:rPr>
              <a:t/>
            </a:r>
            <a:br>
              <a:rPr lang="en-US" sz="1680" dirty="0" smtClean="0">
                <a:solidFill>
                  <a:schemeClr val="tx1"/>
                </a:solidFill>
                <a:latin typeface="Arial" panose="020B0604020202020204" pitchFamily="34" charset="0"/>
                <a:cs typeface="Arial" panose="020B0604020202020204" pitchFamily="34" charset="0"/>
              </a:rPr>
            </a:br>
            <a:r>
              <a:rPr lang="en-US" sz="1680" b="1" dirty="0" smtClean="0">
                <a:solidFill>
                  <a:schemeClr val="tx1"/>
                </a:solidFill>
                <a:latin typeface="Arial" panose="020B0604020202020204" pitchFamily="34" charset="0"/>
                <a:cs typeface="Arial" panose="020B0604020202020204" pitchFamily="34" charset="0"/>
              </a:rPr>
              <a:t>c</a:t>
            </a:r>
            <a:r>
              <a:rPr lang="en-US" sz="1680" dirty="0" smtClean="0">
                <a:solidFill>
                  <a:schemeClr val="tx1"/>
                </a:solidFill>
                <a:latin typeface="Arial" panose="020B0604020202020204" pitchFamily="34" charset="0"/>
                <a:cs typeface="Arial" panose="020B0604020202020204" pitchFamily="34" charset="0"/>
              </a:rPr>
              <a:t> 	some </a:t>
            </a:r>
            <a:r>
              <a:rPr lang="en-US" sz="1680" dirty="0">
                <a:solidFill>
                  <a:schemeClr val="tx1"/>
                </a:solidFill>
                <a:latin typeface="Arial" panose="020B0604020202020204" pitchFamily="34" charset="0"/>
                <a:cs typeface="Arial" panose="020B0604020202020204" pitchFamily="34" charset="0"/>
              </a:rPr>
              <a:t>fruit juice </a:t>
            </a:r>
            <a:r>
              <a:rPr lang="en-US" sz="1680" dirty="0" smtClean="0">
                <a:solidFill>
                  <a:schemeClr val="tx1"/>
                </a:solidFill>
                <a:latin typeface="Arial" panose="020B0604020202020204" pitchFamily="34" charset="0"/>
                <a:cs typeface="Arial" panose="020B0604020202020204" pitchFamily="34" charset="0"/>
              </a:rPr>
              <a:t/>
            </a:r>
            <a:br>
              <a:rPr lang="en-US" sz="1680" dirty="0" smtClean="0">
                <a:solidFill>
                  <a:schemeClr val="tx1"/>
                </a:solidFill>
                <a:latin typeface="Arial" panose="020B0604020202020204" pitchFamily="34" charset="0"/>
                <a:cs typeface="Arial" panose="020B0604020202020204" pitchFamily="34" charset="0"/>
              </a:rPr>
            </a:br>
            <a:r>
              <a:rPr lang="en-US" sz="1680" b="1" dirty="0" smtClean="0">
                <a:solidFill>
                  <a:schemeClr val="tx1"/>
                </a:solidFill>
                <a:latin typeface="Arial" panose="020B0604020202020204" pitchFamily="34" charset="0"/>
                <a:cs typeface="Arial" panose="020B0604020202020204" pitchFamily="34" charset="0"/>
              </a:rPr>
              <a:t>d 	</a:t>
            </a:r>
            <a:r>
              <a:rPr lang="en-US" sz="1680" dirty="0" smtClean="0">
                <a:solidFill>
                  <a:schemeClr val="tx1"/>
                </a:solidFill>
                <a:latin typeface="Arial" panose="020B0604020202020204" pitchFamily="34" charset="0"/>
                <a:cs typeface="Arial" panose="020B0604020202020204" pitchFamily="34" charset="0"/>
              </a:rPr>
              <a:t>a </a:t>
            </a:r>
            <a:r>
              <a:rPr lang="en-US" sz="1680" dirty="0">
                <a:solidFill>
                  <a:schemeClr val="tx1"/>
                </a:solidFill>
                <a:latin typeface="Arial" panose="020B0604020202020204" pitchFamily="34" charset="0"/>
                <a:cs typeface="Arial" panose="020B0604020202020204" pitchFamily="34" charset="0"/>
              </a:rPr>
              <a:t>small piece of liver </a:t>
            </a:r>
            <a:r>
              <a:rPr lang="en-US" sz="1680" dirty="0" smtClean="0">
                <a:solidFill>
                  <a:schemeClr val="tx1"/>
                </a:solidFill>
                <a:latin typeface="Arial" panose="020B0604020202020204" pitchFamily="34" charset="0"/>
                <a:cs typeface="Arial" panose="020B0604020202020204" pitchFamily="34" charset="0"/>
              </a:rPr>
              <a:t/>
            </a:r>
            <a:br>
              <a:rPr lang="en-US" sz="1680" dirty="0" smtClean="0">
                <a:solidFill>
                  <a:schemeClr val="tx1"/>
                </a:solidFill>
                <a:latin typeface="Arial" panose="020B0604020202020204" pitchFamily="34" charset="0"/>
                <a:cs typeface="Arial" panose="020B0604020202020204" pitchFamily="34" charset="0"/>
              </a:rPr>
            </a:br>
            <a:r>
              <a:rPr lang="en-US" sz="1680" b="1" dirty="0" smtClean="0">
                <a:solidFill>
                  <a:schemeClr val="tx1"/>
                </a:solidFill>
                <a:latin typeface="Arial" panose="020B0604020202020204" pitchFamily="34" charset="0"/>
                <a:cs typeface="Arial" panose="020B0604020202020204" pitchFamily="34" charset="0"/>
              </a:rPr>
              <a:t>e</a:t>
            </a:r>
            <a:r>
              <a:rPr lang="en-US" sz="1680" dirty="0" smtClean="0">
                <a:solidFill>
                  <a:schemeClr val="tx1"/>
                </a:solidFill>
                <a:latin typeface="Arial" panose="020B0604020202020204" pitchFamily="34" charset="0"/>
                <a:cs typeface="Arial" panose="020B0604020202020204" pitchFamily="34" charset="0"/>
              </a:rPr>
              <a:t> 	some </a:t>
            </a:r>
            <a:r>
              <a:rPr lang="en-US" sz="1680" dirty="0">
                <a:solidFill>
                  <a:schemeClr val="tx1"/>
                </a:solidFill>
                <a:latin typeface="Arial" panose="020B0604020202020204" pitchFamily="34" charset="0"/>
                <a:cs typeface="Arial" panose="020B0604020202020204" pitchFamily="34" charset="0"/>
              </a:rPr>
              <a:t>yeast suspension.</a:t>
            </a:r>
          </a:p>
          <a:p>
            <a:pPr marL="342900" indent="-342900">
              <a:buFont typeface="+mj-lt"/>
              <a:buAutoNum type="arabicPeriod"/>
            </a:pPr>
            <a:r>
              <a:rPr lang="en-US" sz="1680" dirty="0" smtClean="0">
                <a:solidFill>
                  <a:schemeClr val="tx1"/>
                </a:solidFill>
                <a:latin typeface="Arial" panose="020B0604020202020204" pitchFamily="34" charset="0"/>
                <a:cs typeface="Arial" panose="020B0604020202020204" pitchFamily="34" charset="0"/>
              </a:rPr>
              <a:t>Light </a:t>
            </a:r>
            <a:r>
              <a:rPr lang="en-US" sz="1680" dirty="0">
                <a:solidFill>
                  <a:schemeClr val="tx1"/>
                </a:solidFill>
                <a:latin typeface="Arial" panose="020B0604020202020204" pitchFamily="34" charset="0"/>
                <a:cs typeface="Arial" panose="020B0604020202020204" pitchFamily="34" charset="0"/>
              </a:rPr>
              <a:t>a wooden splint, and then blow it out so that it is glowing. Gently push the glowing splint down through the bubbles in your tubes.</a:t>
            </a:r>
          </a:p>
          <a:p>
            <a:pPr marL="342900" indent="-342900">
              <a:buFont typeface="+mj-lt"/>
              <a:buAutoNum type="arabicPeriod"/>
            </a:pPr>
            <a:r>
              <a:rPr lang="en-US" sz="1680" dirty="0" smtClean="0">
                <a:solidFill>
                  <a:schemeClr val="tx1"/>
                </a:solidFill>
                <a:latin typeface="Arial" panose="020B0604020202020204" pitchFamily="34" charset="0"/>
                <a:cs typeface="Arial" panose="020B0604020202020204" pitchFamily="34" charset="0"/>
              </a:rPr>
              <a:t>Record </a:t>
            </a:r>
            <a:r>
              <a:rPr lang="en-US" sz="1680" dirty="0">
                <a:solidFill>
                  <a:schemeClr val="tx1"/>
                </a:solidFill>
                <a:latin typeface="Arial" panose="020B0604020202020204" pitchFamily="34" charset="0"/>
                <a:cs typeface="Arial" panose="020B0604020202020204" pitchFamily="34" charset="0"/>
              </a:rPr>
              <a:t>your observations, and explain them as fully as you can.</a:t>
            </a:r>
            <a:endParaRPr lang="en-GB" sz="1680" dirty="0">
              <a:solidFill>
                <a:schemeClr val="tx1"/>
              </a:solidFill>
              <a:latin typeface="Arial" panose="020B0604020202020204" pitchFamily="34" charset="0"/>
              <a:cs typeface="Arial" panose="020B0604020202020204" pitchFamily="34" charset="0"/>
            </a:endParaRPr>
          </a:p>
        </p:txBody>
      </p:sp>
      <p:cxnSp>
        <p:nvCxnSpPr>
          <p:cNvPr id="7" name="Straight Arrow Connector 6"/>
          <p:cNvCxnSpPr/>
          <p:nvPr/>
        </p:nvCxnSpPr>
        <p:spPr>
          <a:xfrm>
            <a:off x="3923928" y="3356992"/>
            <a:ext cx="1584176" cy="0"/>
          </a:xfrm>
          <a:prstGeom prst="straightConnector1">
            <a:avLst/>
          </a:prstGeom>
          <a:ln w="38100">
            <a:solidFill>
              <a:srgbClr val="B21212"/>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hlinkClick r:id="rId3" action="ppaction://hlinkfile"/>
          </p:cNvPr>
          <p:cNvSpPr txBox="1"/>
          <p:nvPr/>
        </p:nvSpPr>
        <p:spPr>
          <a:xfrm>
            <a:off x="6012160" y="4797152"/>
            <a:ext cx="2736304"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b="1" dirty="0" smtClean="0">
                <a:latin typeface="Arial" panose="020B0604020202020204" pitchFamily="34" charset="0"/>
                <a:cs typeface="Arial" panose="020B0604020202020204" pitchFamily="34" charset="0"/>
              </a:rPr>
              <a:t>Effect </a:t>
            </a:r>
            <a:r>
              <a:rPr lang="en-US" sz="2000" b="1" dirty="0">
                <a:latin typeface="Arial" panose="020B0604020202020204" pitchFamily="34" charset="0"/>
                <a:cs typeface="Arial" panose="020B0604020202020204" pitchFamily="34" charset="0"/>
              </a:rPr>
              <a:t>of catalase on hydrogen peroxide</a:t>
            </a:r>
            <a:endParaRPr lang="en-GB" sz="2000" b="1" dirty="0"/>
          </a:p>
        </p:txBody>
      </p:sp>
      <p:sp>
        <p:nvSpPr>
          <p:cNvPr id="8" name="TextBox 7">
            <a:hlinkClick r:id="rId4" action="ppaction://hlinksldjump"/>
          </p:cNvPr>
          <p:cNvSpPr txBox="1"/>
          <p:nvPr/>
        </p:nvSpPr>
        <p:spPr>
          <a:xfrm>
            <a:off x="8100392" y="2433662"/>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2424405547"/>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800" dirty="0"/>
              <a:t>5.2 – Properties of Enzymes</a:t>
            </a:r>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53</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9512" y="1124744"/>
            <a:ext cx="4608512" cy="3494803"/>
          </a:xfrm>
          <a:prstGeom prst="rect">
            <a:avLst/>
          </a:prstGeom>
        </p:spPr>
        <p:txBody>
          <a:bodyPr wrap="square">
            <a:spAutoFit/>
          </a:bodyPr>
          <a:lstStyle/>
          <a:p>
            <a:pPr>
              <a:buClr>
                <a:srgbClr val="0070C0"/>
              </a:buClr>
              <a:buSzPct val="80000"/>
            </a:pPr>
            <a:r>
              <a:rPr lang="en-US" sz="2010" b="1" dirty="0" smtClean="0">
                <a:solidFill>
                  <a:srgbClr val="C00000"/>
                </a:solidFill>
              </a:rPr>
              <a:t>Temperature </a:t>
            </a:r>
            <a:r>
              <a:rPr lang="en-US" sz="2010" b="1" dirty="0">
                <a:solidFill>
                  <a:srgbClr val="C00000"/>
                </a:solidFill>
              </a:rPr>
              <a:t>and enzyme activity</a:t>
            </a:r>
          </a:p>
          <a:p>
            <a:pPr marL="355600" indent="-355600">
              <a:buClr>
                <a:srgbClr val="0070C0"/>
              </a:buClr>
              <a:buSzPct val="80000"/>
              <a:buFont typeface="Wingdings 3" panose="05040102010807070707" pitchFamily="18" charset="2"/>
              <a:buChar char=""/>
            </a:pPr>
            <a:r>
              <a:rPr lang="en-US" sz="2010" dirty="0"/>
              <a:t>Most chemical reactions happen faster at higher temperatures. This is because the molecules have more kinetic energy - they are moving around faster, so they bump into each other more frequently. This means that at higher temperatures an enzyme is likely to bump into its substrate more often than at lower temperatures. </a:t>
            </a:r>
            <a:endParaRPr lang="en-US" sz="2010" dirty="0" smtClean="0"/>
          </a:p>
        </p:txBody>
      </p:sp>
      <p:pic>
        <p:nvPicPr>
          <p:cNvPr id="8194" name="Picture 2" descr="Image result for Temperature and enzyme activity"/>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88024" y="1124743"/>
            <a:ext cx="4104456" cy="288680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82596" y="4586352"/>
            <a:ext cx="8709884" cy="1948226"/>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10" dirty="0"/>
              <a:t>They will also hit each other with more energy, so the reaction is more likely to take place (Figure </a:t>
            </a:r>
            <a:r>
              <a:rPr lang="en-US" sz="2010" b="1" dirty="0"/>
              <a:t>5.4</a:t>
            </a:r>
            <a:r>
              <a:rPr lang="en-US" sz="2010" dirty="0"/>
              <a:t>).</a:t>
            </a:r>
          </a:p>
          <a:p>
            <a:pPr marL="355600" indent="-355600">
              <a:buClr>
                <a:srgbClr val="0070C0"/>
              </a:buClr>
              <a:buSzPct val="80000"/>
              <a:buFont typeface="Wingdings 3" panose="05040102010807070707" pitchFamily="18" charset="2"/>
              <a:buChar char=""/>
            </a:pPr>
            <a:r>
              <a:rPr lang="en-US" sz="2010" dirty="0"/>
              <a:t>However, enzymes are damaged by high temperatures. For most human enzymes, this begins to happen from about 40°C upwards. As the temperature increases beyond this, the enzyme molecules start to lose their shape. </a:t>
            </a:r>
          </a:p>
        </p:txBody>
      </p:sp>
      <p:sp>
        <p:nvSpPr>
          <p:cNvPr id="7" name="TextBox 6">
            <a:hlinkClick r:id="rId4" action="ppaction://hlinksldjump"/>
          </p:cNvPr>
          <p:cNvSpPr txBox="1"/>
          <p:nvPr/>
        </p:nvSpPr>
        <p:spPr>
          <a:xfrm>
            <a:off x="8244408" y="4809926"/>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37023099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800" dirty="0"/>
              <a:t>5.2 – Properties of Enzymes</a:t>
            </a:r>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53</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9512" y="1124744"/>
            <a:ext cx="8688932" cy="1631216"/>
          </a:xfrm>
          <a:prstGeom prst="rect">
            <a:avLst/>
          </a:prstGeom>
        </p:spPr>
        <p:txBody>
          <a:bodyPr wrap="square">
            <a:spAutoFit/>
          </a:bodyPr>
          <a:lstStyle/>
          <a:p>
            <a:pPr>
              <a:buClr>
                <a:srgbClr val="0070C0"/>
              </a:buClr>
              <a:buSzPct val="80000"/>
            </a:pPr>
            <a:r>
              <a:rPr lang="en-US" sz="2000" b="1" dirty="0" smtClean="0">
                <a:solidFill>
                  <a:srgbClr val="C00000"/>
                </a:solidFill>
              </a:rPr>
              <a:t>Temperature </a:t>
            </a:r>
            <a:r>
              <a:rPr lang="en-US" sz="2000" b="1" dirty="0">
                <a:solidFill>
                  <a:srgbClr val="C00000"/>
                </a:solidFill>
              </a:rPr>
              <a:t>and enzyme activity</a:t>
            </a:r>
          </a:p>
          <a:p>
            <a:pPr marL="355600" indent="-355600">
              <a:buClr>
                <a:srgbClr val="0070C0"/>
              </a:buClr>
              <a:buSzPct val="80000"/>
              <a:buFont typeface="Wingdings 3" panose="05040102010807070707" pitchFamily="18" charset="2"/>
              <a:buChar char=""/>
            </a:pPr>
            <a:r>
              <a:rPr lang="en-US" sz="2000" dirty="0" smtClean="0"/>
              <a:t>The </a:t>
            </a:r>
            <a:r>
              <a:rPr lang="en-US" sz="2000" dirty="0"/>
              <a:t>active site no longer fits perfectly with the substrate. The enzyme is said to be denatured. It can no longer catalyse the reaction.</a:t>
            </a:r>
          </a:p>
          <a:p>
            <a:pPr marL="355600" indent="-355600">
              <a:buClr>
                <a:srgbClr val="0070C0"/>
              </a:buClr>
              <a:buSzPct val="80000"/>
              <a:buFont typeface="Wingdings 3" panose="05040102010807070707" pitchFamily="18" charset="2"/>
              <a:buChar char=""/>
            </a:pPr>
            <a:r>
              <a:rPr lang="en-US" sz="2000" dirty="0"/>
              <a:t>The temperature at which an enzyme works fastest is called its optimum temperature. </a:t>
            </a:r>
            <a:endParaRPr lang="en-US" sz="2000" dirty="0" smtClean="0"/>
          </a:p>
        </p:txBody>
      </p:sp>
      <p:pic>
        <p:nvPicPr>
          <p:cNvPr id="7170" name="Picture 2" descr="Image result for Temperature and enzyme activity"/>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995936" y="2492896"/>
            <a:ext cx="4872508" cy="331236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53357" y="2708920"/>
            <a:ext cx="3842579" cy="3785652"/>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a:t>Different enzymes have different optimum temperatures. E.g., enzymes from the human digestive system generally have an optimum of around 37°C. </a:t>
            </a:r>
          </a:p>
          <a:p>
            <a:pPr marL="355600" indent="-355600">
              <a:buClr>
                <a:srgbClr val="0070C0"/>
              </a:buClr>
              <a:buSzPct val="80000"/>
              <a:buFont typeface="Wingdings 3" panose="05040102010807070707" pitchFamily="18" charset="2"/>
              <a:buChar char=""/>
            </a:pPr>
            <a:r>
              <a:rPr lang="en-US" sz="2000" dirty="0"/>
              <a:t>Enzymes from plants often have optimums around 28°C to 30°C. Enzymes from bacteria that live in hot springs may have optimums as high as 75°C.</a:t>
            </a:r>
          </a:p>
        </p:txBody>
      </p:sp>
      <p:pic>
        <p:nvPicPr>
          <p:cNvPr id="7" name="Picture 2" descr="Image result for Temperature and enzyme activity"/>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24128" y="5805264"/>
            <a:ext cx="1728190" cy="28803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file"/>
          </p:cNvPr>
          <p:cNvSpPr txBox="1"/>
          <p:nvPr/>
        </p:nvSpPr>
        <p:spPr>
          <a:xfrm>
            <a:off x="4466457" y="6237312"/>
            <a:ext cx="4209999"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US" sz="2000" b="1" dirty="0"/>
              <a:t>Temperature and enzyme </a:t>
            </a:r>
            <a:r>
              <a:rPr lang="en-US" sz="2000" b="1" dirty="0" smtClean="0"/>
              <a:t>activity</a:t>
            </a:r>
            <a:endParaRPr lang="en-US" sz="2000" b="1" dirty="0"/>
          </a:p>
        </p:txBody>
      </p:sp>
      <p:sp>
        <p:nvSpPr>
          <p:cNvPr id="9" name="TextBox 8">
            <a:hlinkClick r:id="rId6" action="ppaction://hlinksldjump"/>
          </p:cNvPr>
          <p:cNvSpPr txBox="1"/>
          <p:nvPr/>
        </p:nvSpPr>
        <p:spPr>
          <a:xfrm>
            <a:off x="8172400" y="4233862"/>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2283652992"/>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800" dirty="0"/>
              <a:t>5.2 – Properties of Enzymes</a:t>
            </a:r>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53</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9512" y="1124744"/>
            <a:ext cx="5184576" cy="5632311"/>
          </a:xfrm>
          <a:prstGeom prst="rect">
            <a:avLst/>
          </a:prstGeom>
        </p:spPr>
        <p:txBody>
          <a:bodyPr wrap="square">
            <a:spAutoFit/>
          </a:bodyPr>
          <a:lstStyle/>
          <a:p>
            <a:pPr>
              <a:buClr>
                <a:srgbClr val="0070C0"/>
              </a:buClr>
              <a:buSzPct val="80000"/>
            </a:pPr>
            <a:r>
              <a:rPr lang="en-US" sz="2000" b="1" dirty="0" smtClean="0">
                <a:solidFill>
                  <a:srgbClr val="C00000"/>
                </a:solidFill>
              </a:rPr>
              <a:t>pH </a:t>
            </a:r>
            <a:r>
              <a:rPr lang="en-US" sz="2000" b="1" dirty="0">
                <a:solidFill>
                  <a:srgbClr val="C00000"/>
                </a:solidFill>
              </a:rPr>
              <a:t>and enzyme </a:t>
            </a:r>
            <a:r>
              <a:rPr lang="en-US" sz="2000" b="1" dirty="0" smtClean="0">
                <a:solidFill>
                  <a:srgbClr val="C00000"/>
                </a:solidFill>
              </a:rPr>
              <a:t>activity</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a:t>The pH of a solution affects the shape of an </a:t>
            </a:r>
            <a:r>
              <a:rPr lang="en-US" sz="2000" dirty="0" smtClean="0"/>
              <a:t>enzyme. Most </a:t>
            </a:r>
            <a:r>
              <a:rPr lang="en-US" sz="2000" dirty="0"/>
              <a:t>enzymes are their correct shape at a pH of about 7 - that is, neutral. If the pH becomes very acidic or very alkaline, then they are </a:t>
            </a:r>
            <a:r>
              <a:rPr lang="en-US" sz="2000" b="1" dirty="0">
                <a:solidFill>
                  <a:srgbClr val="FF0000"/>
                </a:solidFill>
              </a:rPr>
              <a:t>denatured</a:t>
            </a:r>
            <a:r>
              <a:rPr lang="en-US" sz="2000" dirty="0"/>
              <a:t>. This means that the active site no longer fits the substrate, so the enzyme can no longer catalyse its reaction (Figure </a:t>
            </a:r>
            <a:r>
              <a:rPr lang="en-US" sz="2000" b="1" dirty="0"/>
              <a:t>5.5</a:t>
            </a:r>
            <a:r>
              <a:rPr lang="en-US" sz="2000" dirty="0"/>
              <a:t>).</a:t>
            </a:r>
          </a:p>
          <a:p>
            <a:pPr marL="355600" indent="-355600">
              <a:buClr>
                <a:srgbClr val="0070C0"/>
              </a:buClr>
              <a:buSzPct val="80000"/>
              <a:buFont typeface="Wingdings 3" panose="05040102010807070707" pitchFamily="18" charset="2"/>
              <a:buChar char=""/>
            </a:pPr>
            <a:r>
              <a:rPr lang="en-US" sz="2000" dirty="0"/>
              <a:t>Some enzymes have an optimum pH that is not neutral. For example, there is a protease enzyme in the human stomach that has an optimum pH of about 2.</a:t>
            </a:r>
          </a:p>
          <a:p>
            <a:pPr marL="355600" indent="-355600">
              <a:buClr>
                <a:srgbClr val="0070C0"/>
              </a:buClr>
              <a:buSzPct val="80000"/>
              <a:buFont typeface="Wingdings 3" panose="05040102010807070707" pitchFamily="18" charset="2"/>
              <a:buChar char=""/>
            </a:pPr>
            <a:r>
              <a:rPr lang="en-US" sz="2000" dirty="0"/>
              <a:t>This is because we have hydrochloric acid in our stomachs. This protease must be able to work well in these very acidic conditions.</a:t>
            </a:r>
            <a:endParaRPr lang="en-US" sz="2000" dirty="0" smtClean="0"/>
          </a:p>
        </p:txBody>
      </p:sp>
      <p:sp>
        <p:nvSpPr>
          <p:cNvPr id="9" name="Round Same Side Corner Rectangle 8"/>
          <p:cNvSpPr/>
          <p:nvPr/>
        </p:nvSpPr>
        <p:spPr>
          <a:xfrm>
            <a:off x="5364088" y="4716676"/>
            <a:ext cx="1584176" cy="382676"/>
          </a:xfrm>
          <a:prstGeom prst="round2SameRect">
            <a:avLst>
              <a:gd name="adj1" fmla="val 50000"/>
              <a:gd name="adj2" fmla="val 0"/>
            </a:avLst>
          </a:prstGeom>
          <a:solidFill>
            <a:schemeClr val="accent2">
              <a:lumMod val="60000"/>
              <a:lumOff val="4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Study Tip</a:t>
            </a:r>
            <a:endParaRPr lang="en-GB" sz="2000" b="1" dirty="0">
              <a:solidFill>
                <a:schemeClr val="tx1"/>
              </a:solidFill>
              <a:latin typeface="Arial" panose="020B0604020202020204" pitchFamily="34" charset="0"/>
              <a:cs typeface="Arial" panose="020B0604020202020204" pitchFamily="34" charset="0"/>
            </a:endParaRPr>
          </a:p>
        </p:txBody>
      </p:sp>
      <p:sp>
        <p:nvSpPr>
          <p:cNvPr id="10" name="Round Same Side Corner Rectangle 9"/>
          <p:cNvSpPr/>
          <p:nvPr/>
        </p:nvSpPr>
        <p:spPr>
          <a:xfrm flipV="1">
            <a:off x="5364088" y="5107820"/>
            <a:ext cx="3528392" cy="1458986"/>
          </a:xfrm>
          <a:prstGeom prst="round2SameRect">
            <a:avLst/>
          </a:prstGeom>
          <a:solidFill>
            <a:schemeClr val="accent2">
              <a:lumMod val="20000"/>
              <a:lumOff val="80000"/>
            </a:schemeClr>
          </a:solidFill>
          <a:ln>
            <a:solidFill>
              <a:srgbClr val="7030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p:cNvSpPr txBox="1"/>
          <p:nvPr/>
        </p:nvSpPr>
        <p:spPr>
          <a:xfrm>
            <a:off x="5364088" y="5171360"/>
            <a:ext cx="3510498" cy="1323439"/>
          </a:xfrm>
          <a:prstGeom prst="rect">
            <a:avLst/>
          </a:prstGeom>
          <a:noFill/>
        </p:spPr>
        <p:txBody>
          <a:bodyPr wrap="square" rtlCol="0">
            <a:spAutoFit/>
          </a:bodyPr>
          <a:lstStyle/>
          <a:p>
            <a:r>
              <a:rPr lang="en-US" sz="2000" dirty="0"/>
              <a:t>Do not say that enzymes are ‘killed’ by high temperatures. Enzymes are chemicals, not living organisms.</a:t>
            </a:r>
            <a:endParaRPr lang="en-GB" sz="2000" dirty="0"/>
          </a:p>
        </p:txBody>
      </p:sp>
      <p:sp>
        <p:nvSpPr>
          <p:cNvPr id="12" name="Rectangle 11"/>
          <p:cNvSpPr/>
          <p:nvPr/>
        </p:nvSpPr>
        <p:spPr>
          <a:xfrm>
            <a:off x="5364088" y="4026435"/>
            <a:ext cx="3528392"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5.5 – </a:t>
            </a:r>
            <a:r>
              <a:rPr lang="en-US" dirty="0"/>
              <a:t>How pH affects enzyme </a:t>
            </a:r>
            <a:r>
              <a:rPr lang="en-US" dirty="0" smtClean="0"/>
              <a:t>activity.</a:t>
            </a:r>
            <a:endParaRPr lang="en-GB"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64088" y="1124743"/>
            <a:ext cx="3528392" cy="2908166"/>
          </a:xfrm>
          <a:prstGeom prst="rect">
            <a:avLst/>
          </a:prstGeom>
        </p:spPr>
      </p:pic>
      <p:sp>
        <p:nvSpPr>
          <p:cNvPr id="13" name="TextBox 12">
            <a:hlinkClick r:id="rId4" action="ppaction://hlinksldjump"/>
          </p:cNvPr>
          <p:cNvSpPr txBox="1"/>
          <p:nvPr/>
        </p:nvSpPr>
        <p:spPr>
          <a:xfrm>
            <a:off x="8172400" y="4233862"/>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567756733"/>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03353"/>
            <a:ext cx="8748000" cy="5521333"/>
          </a:xfrm>
          <a:prstGeom prst="rect">
            <a:avLst/>
          </a:prstGeom>
          <a:solidFill>
            <a:srgbClr val="F5FC9A"/>
          </a:solidFill>
          <a:ln w="57150">
            <a:solidFill>
              <a:srgbClr val="002060"/>
            </a:solidFill>
          </a:ln>
        </p:spPr>
        <p:txBody>
          <a:bodyPr wrap="square">
            <a:spAutoFit/>
          </a:bodyPr>
          <a:lstStyle/>
          <a:p>
            <a:pPr marL="1069975" indent="-1069975"/>
            <a:r>
              <a:rPr lang="en-US" sz="3600" b="1" dirty="0" smtClean="0"/>
              <a:t>Questions</a:t>
            </a:r>
          </a:p>
          <a:p>
            <a:pPr marL="896938" indent="-896938"/>
            <a:r>
              <a:rPr lang="en-US" sz="3600" b="1" dirty="0" smtClean="0"/>
              <a:t>5.7</a:t>
            </a:r>
            <a:r>
              <a:rPr lang="en-US" sz="3600" dirty="0" smtClean="0"/>
              <a:t> 	What </a:t>
            </a:r>
            <a:r>
              <a:rPr lang="en-US" sz="3600" dirty="0"/>
              <a:t>is meant by </a:t>
            </a:r>
            <a:r>
              <a:rPr lang="en-US" sz="3600" dirty="0" smtClean="0"/>
              <a:t/>
            </a:r>
            <a:br>
              <a:rPr lang="en-US" sz="3600" dirty="0" smtClean="0"/>
            </a:br>
            <a:r>
              <a:rPr lang="en-US" sz="3600" dirty="0" smtClean="0"/>
              <a:t>an optimum </a:t>
            </a:r>
            <a:br>
              <a:rPr lang="en-US" sz="3600" dirty="0" smtClean="0"/>
            </a:br>
            <a:r>
              <a:rPr lang="en-US" sz="3600" dirty="0" smtClean="0"/>
              <a:t>temperature</a:t>
            </a:r>
            <a:r>
              <a:rPr lang="en-US" sz="3600" dirty="0"/>
              <a:t>?</a:t>
            </a:r>
          </a:p>
          <a:p>
            <a:pPr marL="896938" indent="-896938"/>
            <a:r>
              <a:rPr lang="en-US" sz="3600" b="1" dirty="0"/>
              <a:t>5.8</a:t>
            </a:r>
            <a:r>
              <a:rPr lang="en-US" sz="3600" dirty="0"/>
              <a:t> </a:t>
            </a:r>
            <a:r>
              <a:rPr lang="en-US" sz="3600" dirty="0" smtClean="0"/>
              <a:t>	What </a:t>
            </a:r>
            <a:r>
              <a:rPr lang="en-US" sz="3600" dirty="0"/>
              <a:t>is the optimum </a:t>
            </a:r>
            <a:r>
              <a:rPr lang="en-US" sz="3600" dirty="0" smtClean="0"/>
              <a:t/>
            </a:r>
            <a:br>
              <a:rPr lang="en-US" sz="3600" dirty="0" smtClean="0"/>
            </a:br>
            <a:r>
              <a:rPr lang="en-US" sz="3600" dirty="0" smtClean="0"/>
              <a:t>temperature </a:t>
            </a:r>
            <a:r>
              <a:rPr lang="en-US" sz="3600" dirty="0"/>
              <a:t>for the </a:t>
            </a:r>
            <a:r>
              <a:rPr lang="en-US" sz="3600" dirty="0" smtClean="0"/>
              <a:t/>
            </a:r>
            <a:br>
              <a:rPr lang="en-US" sz="3600" dirty="0" smtClean="0"/>
            </a:br>
            <a:r>
              <a:rPr lang="en-US" sz="3600" dirty="0" smtClean="0"/>
              <a:t>enzyme </a:t>
            </a:r>
            <a:r>
              <a:rPr lang="en-US" sz="3600" dirty="0"/>
              <a:t>in Figure </a:t>
            </a:r>
            <a:r>
              <a:rPr lang="en-US" sz="3600" dirty="0" smtClean="0"/>
              <a:t/>
            </a:r>
            <a:br>
              <a:rPr lang="en-US" sz="3600" dirty="0" smtClean="0"/>
            </a:br>
            <a:r>
              <a:rPr lang="en-US" sz="3600" dirty="0" smtClean="0"/>
              <a:t>5.4</a:t>
            </a:r>
            <a:r>
              <a:rPr lang="en-US" sz="3600" dirty="0"/>
              <a:t>?</a:t>
            </a:r>
          </a:p>
          <a:p>
            <a:pPr marL="896938" indent="-896938"/>
            <a:r>
              <a:rPr lang="en-US" sz="3600" b="1" dirty="0"/>
              <a:t>5.9</a:t>
            </a:r>
            <a:r>
              <a:rPr lang="en-US" sz="3600" dirty="0"/>
              <a:t> </a:t>
            </a:r>
            <a:r>
              <a:rPr lang="en-US" sz="3600" dirty="0" smtClean="0"/>
              <a:t>	Why </a:t>
            </a:r>
            <a:r>
              <a:rPr lang="en-US" sz="3600" dirty="0"/>
              <a:t>are enzymes damaged by high temperatures?</a:t>
            </a:r>
            <a:endParaRPr lang="en-GB" sz="3600" dirty="0"/>
          </a:p>
        </p:txBody>
      </p:sp>
      <p:sp>
        <p:nvSpPr>
          <p:cNvPr id="12" name="Title 1"/>
          <p:cNvSpPr>
            <a:spLocks noGrp="1"/>
          </p:cNvSpPr>
          <p:nvPr>
            <p:ph type="title"/>
          </p:nvPr>
        </p:nvSpPr>
        <p:spPr>
          <a:xfrm>
            <a:off x="35496" y="44624"/>
            <a:ext cx="7560840" cy="625434"/>
          </a:xfrm>
        </p:spPr>
        <p:txBody>
          <a:bodyPr>
            <a:noAutofit/>
          </a:bodyPr>
          <a:lstStyle/>
          <a:p>
            <a:r>
              <a:rPr lang="en-GB" dirty="0" smtClean="0"/>
              <a:t>5.2 – Enzymes - Questions</a:t>
            </a:r>
            <a:endParaRPr lang="en-GB" b="1" dirty="0" smtClean="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smtClean="0">
                <a:latin typeface="Arial" panose="020B0604020202020204" pitchFamily="34" charset="0"/>
                <a:cs typeface="Arial" panose="020B0604020202020204" pitchFamily="34" charset="0"/>
              </a:rPr>
              <a:t>Page 53</a:t>
            </a:r>
            <a:endParaRPr lang="en-GB" sz="140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151033" y="4688026"/>
            <a:ext cx="702436" cy="1107996"/>
          </a:xfrm>
          <a:prstGeom prst="rect">
            <a:avLst/>
          </a:prstGeom>
          <a:noFill/>
        </p:spPr>
        <p:txBody>
          <a:bodyPr wrap="none" rtlCol="0">
            <a:spAutoFit/>
          </a:bodyPr>
          <a:lstStyle/>
          <a:p>
            <a:r>
              <a:rPr lang="en-IE" sz="6600" b="1" dirty="0" smtClean="0">
                <a:solidFill>
                  <a:srgbClr val="FF0000"/>
                </a:solidFill>
              </a:rPr>
              <a:t>?</a:t>
            </a:r>
            <a:endParaRPr lang="en-GB" b="1" dirty="0">
              <a:solidFill>
                <a:srgbClr val="FF0000"/>
              </a:solidFill>
            </a:endParaRPr>
          </a:p>
        </p:txBody>
      </p:sp>
      <p:sp>
        <p:nvSpPr>
          <p:cNvPr id="6" name="Rectangle 5"/>
          <p:cNvSpPr/>
          <p:nvPr/>
        </p:nvSpPr>
        <p:spPr>
          <a:xfrm>
            <a:off x="5508104" y="4233167"/>
            <a:ext cx="3294724" cy="1180699"/>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2400" b="1" dirty="0"/>
              <a:t>Figure </a:t>
            </a:r>
            <a:r>
              <a:rPr lang="en-US" sz="2400" b="1" dirty="0" smtClean="0"/>
              <a:t>5.4 – </a:t>
            </a:r>
            <a:r>
              <a:rPr lang="en-US" sz="2400" dirty="0"/>
              <a:t>How temperature affects enzyme activity.</a:t>
            </a:r>
            <a:endParaRPr lang="en-GB" sz="2400" dirty="0"/>
          </a:p>
        </p:txBody>
      </p:sp>
      <p:pic>
        <p:nvPicPr>
          <p:cNvPr id="7" name="Picture 6"/>
          <p:cNvPicPr>
            <a:picLocks noChangeAspect="1"/>
          </p:cNvPicPr>
          <p:nvPr/>
        </p:nvPicPr>
        <p:blipFill>
          <a:blip r:embed="rId4" cstate="print">
            <a:lum bright="-47000" contrast="75000"/>
            <a:extLst>
              <a:ext uri="{28A0092B-C50C-407E-A947-70E740481C1C}">
                <a14:useLocalDpi xmlns:a14="http://schemas.microsoft.com/office/drawing/2010/main"/>
              </a:ext>
            </a:extLst>
          </a:blip>
          <a:stretch>
            <a:fillRect/>
          </a:stretch>
        </p:blipFill>
        <p:spPr>
          <a:xfrm>
            <a:off x="5508104" y="1196752"/>
            <a:ext cx="3310011" cy="3057979"/>
          </a:xfrm>
          <a:prstGeom prst="rect">
            <a:avLst/>
          </a:prstGeom>
        </p:spPr>
      </p:pic>
    </p:spTree>
    <p:extLst>
      <p:ext uri="{BB962C8B-B14F-4D97-AF65-F5344CB8AC3E}">
        <p14:creationId xmlns:p14="http://schemas.microsoft.com/office/powerpoint/2010/main" val="1765406433"/>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560840" cy="625434"/>
          </a:xfrm>
        </p:spPr>
        <p:txBody>
          <a:bodyPr>
            <a:noAutofit/>
          </a:bodyPr>
          <a:lstStyle/>
          <a:p>
            <a:r>
              <a:rPr lang="en-GB" dirty="0" smtClean="0"/>
              <a:t>5.2 – Enzymes – Activity 5.2</a:t>
            </a:r>
            <a:endParaRPr lang="en-GB" b="1" dirty="0" smtClean="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54</a:t>
            </a:r>
            <a:endParaRPr lang="en-GB" sz="1400" b="1" dirty="0">
              <a:latin typeface="Arial" panose="020B0604020202020204" pitchFamily="34" charset="0"/>
              <a:cs typeface="Arial" panose="020B0604020202020204" pitchFamily="34" charset="0"/>
            </a:endParaRPr>
          </a:p>
        </p:txBody>
      </p:sp>
      <p:sp>
        <p:nvSpPr>
          <p:cNvPr id="3" name="Rounded Rectangle 2"/>
          <p:cNvSpPr/>
          <p:nvPr/>
        </p:nvSpPr>
        <p:spPr>
          <a:xfrm>
            <a:off x="179512" y="1124744"/>
            <a:ext cx="8712968" cy="5544616"/>
          </a:xfrm>
          <a:prstGeom prst="roundRect">
            <a:avLst>
              <a:gd name="adj" fmla="val 4532"/>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0" b="1" dirty="0" smtClean="0">
                <a:solidFill>
                  <a:schemeClr val="tx1"/>
                </a:solidFill>
                <a:latin typeface="Arial" panose="020B0604020202020204" pitchFamily="34" charset="0"/>
                <a:cs typeface="Arial" panose="020B0604020202020204" pitchFamily="34" charset="0"/>
              </a:rPr>
              <a:t>Investigating </a:t>
            </a:r>
            <a:r>
              <a:rPr lang="en-US" sz="1830" b="1" dirty="0">
                <a:solidFill>
                  <a:schemeClr val="tx1"/>
                </a:solidFill>
                <a:latin typeface="Arial" panose="020B0604020202020204" pitchFamily="34" charset="0"/>
                <a:cs typeface="Arial" panose="020B0604020202020204" pitchFamily="34" charset="0"/>
              </a:rPr>
              <a:t>the effect of pH on the activity of catalase</a:t>
            </a:r>
          </a:p>
          <a:p>
            <a:r>
              <a:rPr lang="en-GB" sz="1830" b="1" dirty="0" smtClean="0">
                <a:solidFill>
                  <a:schemeClr val="tx1"/>
                </a:solidFill>
                <a:latin typeface="Arial" panose="020B0604020202020204" pitchFamily="34" charset="0"/>
                <a:cs typeface="Arial" panose="020B0604020202020204" pitchFamily="34" charset="0"/>
              </a:rPr>
              <a:t>Skills - </a:t>
            </a:r>
            <a:r>
              <a:rPr lang="en-US" sz="1830" b="1" dirty="0" smtClean="0">
                <a:solidFill>
                  <a:schemeClr val="tx1"/>
                </a:solidFill>
                <a:latin typeface="Arial" panose="020B0604020202020204" pitchFamily="34" charset="0"/>
                <a:cs typeface="Arial" panose="020B0604020202020204" pitchFamily="34" charset="0"/>
              </a:rPr>
              <a:t>A03.1 </a:t>
            </a:r>
            <a:r>
              <a:rPr lang="en-US" sz="1830" b="1" dirty="0">
                <a:solidFill>
                  <a:schemeClr val="tx1"/>
                </a:solidFill>
                <a:latin typeface="Arial" panose="020B0604020202020204" pitchFamily="34" charset="0"/>
                <a:cs typeface="Arial" panose="020B0604020202020204" pitchFamily="34" charset="0"/>
              </a:rPr>
              <a:t>Using techniques, apparatus and </a:t>
            </a:r>
            <a:r>
              <a:rPr lang="en-US" sz="1830" b="1" dirty="0" smtClean="0">
                <a:solidFill>
                  <a:schemeClr val="tx1"/>
                </a:solidFill>
                <a:latin typeface="Arial" panose="020B0604020202020204" pitchFamily="34" charset="0"/>
                <a:cs typeface="Arial" panose="020B0604020202020204" pitchFamily="34" charset="0"/>
              </a:rPr>
              <a:t>materials - A03.3 </a:t>
            </a:r>
            <a:r>
              <a:rPr lang="en-US" sz="1830" b="1" dirty="0">
                <a:solidFill>
                  <a:schemeClr val="tx1"/>
                </a:solidFill>
                <a:latin typeface="Arial" panose="020B0604020202020204" pitchFamily="34" charset="0"/>
                <a:cs typeface="Arial" panose="020B0604020202020204" pitchFamily="34" charset="0"/>
              </a:rPr>
              <a:t>Observing, measuring and </a:t>
            </a:r>
            <a:r>
              <a:rPr lang="en-US" sz="1830" b="1" dirty="0" smtClean="0">
                <a:solidFill>
                  <a:schemeClr val="tx1"/>
                </a:solidFill>
                <a:latin typeface="Arial" panose="020B0604020202020204" pitchFamily="34" charset="0"/>
                <a:cs typeface="Arial" panose="020B0604020202020204" pitchFamily="34" charset="0"/>
              </a:rPr>
              <a:t>recording - A03.4 </a:t>
            </a:r>
            <a:r>
              <a:rPr lang="en-US" sz="1830" b="1" dirty="0">
                <a:solidFill>
                  <a:schemeClr val="tx1"/>
                </a:solidFill>
                <a:latin typeface="Arial" panose="020B0604020202020204" pitchFamily="34" charset="0"/>
                <a:cs typeface="Arial" panose="020B0604020202020204" pitchFamily="34" charset="0"/>
              </a:rPr>
              <a:t>Interpreting and evaluating observations and </a:t>
            </a:r>
            <a:r>
              <a:rPr lang="en-US" sz="1830" b="1" dirty="0" smtClean="0">
                <a:solidFill>
                  <a:schemeClr val="tx1"/>
                </a:solidFill>
                <a:latin typeface="Arial" panose="020B0604020202020204" pitchFamily="34" charset="0"/>
                <a:cs typeface="Arial" panose="020B0604020202020204" pitchFamily="34" charset="0"/>
              </a:rPr>
              <a:t>data</a:t>
            </a:r>
            <a:endParaRPr lang="en-GB" sz="1830" b="1" dirty="0">
              <a:solidFill>
                <a:schemeClr val="tx1"/>
              </a:solidFill>
              <a:latin typeface="Arial" panose="020B0604020202020204" pitchFamily="34" charset="0"/>
              <a:cs typeface="Arial" panose="020B0604020202020204" pitchFamily="34" charset="0"/>
            </a:endParaRPr>
          </a:p>
          <a:p>
            <a:pPr marL="1173163" indent="-285750">
              <a:buFont typeface="Wingdings" panose="05000000000000000000" pitchFamily="2" charset="2"/>
              <a:buChar char="§"/>
            </a:pPr>
            <a:r>
              <a:rPr lang="en-US" sz="1830" dirty="0" smtClean="0">
                <a:solidFill>
                  <a:schemeClr val="tx1"/>
                </a:solidFill>
                <a:latin typeface="Arial" panose="020B0604020202020204" pitchFamily="34" charset="0"/>
                <a:cs typeface="Arial" panose="020B0604020202020204" pitchFamily="34" charset="0"/>
              </a:rPr>
              <a:t>Wear </a:t>
            </a:r>
            <a:r>
              <a:rPr lang="en-US" sz="1830" dirty="0">
                <a:solidFill>
                  <a:schemeClr val="tx1"/>
                </a:solidFill>
                <a:latin typeface="Arial" panose="020B0604020202020204" pitchFamily="34" charset="0"/>
                <a:cs typeface="Arial" panose="020B0604020202020204" pitchFamily="34" charset="0"/>
              </a:rPr>
              <a:t>eye protection if available.</a:t>
            </a:r>
          </a:p>
          <a:p>
            <a:pPr marL="1173163" indent="-285750">
              <a:buFont typeface="Wingdings" panose="05000000000000000000" pitchFamily="2" charset="2"/>
              <a:buChar char="§"/>
            </a:pPr>
            <a:r>
              <a:rPr lang="en-US" sz="1830" dirty="0">
                <a:solidFill>
                  <a:schemeClr val="tx1"/>
                </a:solidFill>
                <a:latin typeface="Arial" panose="020B0604020202020204" pitchFamily="34" charset="0"/>
                <a:cs typeface="Arial" panose="020B0604020202020204" pitchFamily="34" charset="0"/>
              </a:rPr>
              <a:t>Hydrogen peroxide is a powerful bleach.</a:t>
            </a:r>
          </a:p>
          <a:p>
            <a:pPr marL="1173163" indent="-285750">
              <a:buFont typeface="Wingdings" panose="05000000000000000000" pitchFamily="2" charset="2"/>
              <a:buChar char="§"/>
            </a:pPr>
            <a:r>
              <a:rPr lang="en-US" sz="1830" dirty="0">
                <a:solidFill>
                  <a:schemeClr val="tx1"/>
                </a:solidFill>
                <a:latin typeface="Arial" panose="020B0604020202020204" pitchFamily="34" charset="0"/>
                <a:cs typeface="Arial" panose="020B0604020202020204" pitchFamily="34" charset="0"/>
              </a:rPr>
              <a:t>Wash it off with plenty of water if you get it on your skin.</a:t>
            </a:r>
          </a:p>
          <a:p>
            <a:pPr marL="276225" indent="-276225">
              <a:buFont typeface="Arial" panose="020B0604020202020204" pitchFamily="34" charset="0"/>
              <a:buChar char="•"/>
            </a:pPr>
            <a:r>
              <a:rPr lang="en-US" sz="1830" dirty="0">
                <a:solidFill>
                  <a:schemeClr val="tx1"/>
                </a:solidFill>
                <a:latin typeface="Arial" panose="020B0604020202020204" pitchFamily="34" charset="0"/>
                <a:cs typeface="Arial" panose="020B0604020202020204" pitchFamily="34" charset="0"/>
              </a:rPr>
              <a:t>Catalase is a common enzyme which is the catalyst in the breakdown of hydrogen peroxide, </a:t>
            </a:r>
            <a:r>
              <a:rPr lang="en-US" sz="1830" b="1" dirty="0" smtClean="0">
                <a:solidFill>
                  <a:srgbClr val="FF0000"/>
                </a:solidFill>
                <a:latin typeface="Arial" panose="020B0604020202020204" pitchFamily="34" charset="0"/>
                <a:cs typeface="Arial" panose="020B0604020202020204" pitchFamily="34" charset="0"/>
              </a:rPr>
              <a:t>H</a:t>
            </a:r>
            <a:r>
              <a:rPr lang="en-US" sz="1830" b="1" baseline="-25000" dirty="0" smtClean="0">
                <a:solidFill>
                  <a:srgbClr val="FF0000"/>
                </a:solidFill>
                <a:latin typeface="Arial" panose="020B0604020202020204" pitchFamily="34" charset="0"/>
                <a:cs typeface="Arial" panose="020B0604020202020204" pitchFamily="34" charset="0"/>
              </a:rPr>
              <a:t>2</a:t>
            </a:r>
            <a:r>
              <a:rPr lang="en-US" sz="1830" b="1" dirty="0" smtClean="0">
                <a:solidFill>
                  <a:srgbClr val="FF0000"/>
                </a:solidFill>
                <a:latin typeface="Arial" panose="020B0604020202020204" pitchFamily="34" charset="0"/>
                <a:cs typeface="Arial" panose="020B0604020202020204" pitchFamily="34" charset="0"/>
              </a:rPr>
              <a:t>O</a:t>
            </a:r>
            <a:r>
              <a:rPr lang="en-US" sz="1830" b="1" baseline="-25000" dirty="0" smtClean="0">
                <a:solidFill>
                  <a:srgbClr val="FF0000"/>
                </a:solidFill>
                <a:latin typeface="Arial" panose="020B0604020202020204" pitchFamily="34" charset="0"/>
                <a:cs typeface="Arial" panose="020B0604020202020204" pitchFamily="34" charset="0"/>
              </a:rPr>
              <a:t>2</a:t>
            </a:r>
            <a:r>
              <a:rPr lang="en-US" sz="1830" dirty="0" smtClean="0">
                <a:solidFill>
                  <a:schemeClr val="tx1"/>
                </a:solidFill>
                <a:latin typeface="Arial" panose="020B0604020202020204" pitchFamily="34" charset="0"/>
                <a:cs typeface="Arial" panose="020B0604020202020204" pitchFamily="34" charset="0"/>
              </a:rPr>
              <a:t>. </a:t>
            </a:r>
            <a:r>
              <a:rPr lang="en-US" sz="1830" dirty="0">
                <a:solidFill>
                  <a:schemeClr val="tx1"/>
                </a:solidFill>
                <a:latin typeface="Arial" panose="020B0604020202020204" pitchFamily="34" charset="0"/>
                <a:cs typeface="Arial" panose="020B0604020202020204" pitchFamily="34" charset="0"/>
              </a:rPr>
              <a:t>Catalase round in almost every kind of living cell. Hydrogen peroxide is a toxic substance formed in cells.</a:t>
            </a:r>
          </a:p>
          <a:p>
            <a:pPr marL="276225" indent="-276225">
              <a:buFont typeface="Arial" panose="020B0604020202020204" pitchFamily="34" charset="0"/>
              <a:buChar char="•"/>
            </a:pPr>
            <a:r>
              <a:rPr lang="en-US" sz="1830" dirty="0">
                <a:solidFill>
                  <a:schemeClr val="tx1"/>
                </a:solidFill>
                <a:latin typeface="Arial" panose="020B0604020202020204" pitchFamily="34" charset="0"/>
                <a:cs typeface="Arial" panose="020B0604020202020204" pitchFamily="34" charset="0"/>
              </a:rPr>
              <a:t>The breakdown reaction is as follows:</a:t>
            </a:r>
          </a:p>
          <a:p>
            <a:pPr algn="ctr"/>
            <a:r>
              <a:rPr lang="en-US" sz="1830" b="1" dirty="0" smtClean="0">
                <a:solidFill>
                  <a:srgbClr val="FF0000"/>
                </a:solidFill>
                <a:latin typeface="Arial" panose="020B0604020202020204" pitchFamily="34" charset="0"/>
                <a:cs typeface="Arial" panose="020B0604020202020204" pitchFamily="34" charset="0"/>
              </a:rPr>
              <a:t>2H</a:t>
            </a:r>
            <a:r>
              <a:rPr lang="en-US" sz="1830" b="1" baseline="-25000" dirty="0" smtClean="0">
                <a:solidFill>
                  <a:srgbClr val="FF0000"/>
                </a:solidFill>
                <a:latin typeface="Arial" panose="020B0604020202020204" pitchFamily="34" charset="0"/>
                <a:cs typeface="Arial" panose="020B0604020202020204" pitchFamily="34" charset="0"/>
              </a:rPr>
              <a:t>2</a:t>
            </a:r>
            <a:r>
              <a:rPr lang="en-US" sz="1830" b="1" dirty="0" smtClean="0">
                <a:solidFill>
                  <a:srgbClr val="FF0000"/>
                </a:solidFill>
                <a:latin typeface="Arial" panose="020B0604020202020204" pitchFamily="34" charset="0"/>
                <a:cs typeface="Arial" panose="020B0604020202020204" pitchFamily="34" charset="0"/>
              </a:rPr>
              <a:t>O</a:t>
            </a:r>
            <a:r>
              <a:rPr lang="en-US" sz="1830" b="1" baseline="-25000" dirty="0" smtClean="0">
                <a:solidFill>
                  <a:srgbClr val="FF0000"/>
                </a:solidFill>
                <a:latin typeface="Arial" panose="020B0604020202020204" pitchFamily="34" charset="0"/>
                <a:cs typeface="Arial" panose="020B0604020202020204" pitchFamily="34" charset="0"/>
              </a:rPr>
              <a:t>2</a:t>
            </a:r>
            <a:r>
              <a:rPr lang="en-US" sz="1830" b="1" dirty="0" smtClean="0">
                <a:solidFill>
                  <a:srgbClr val="FF0000"/>
                </a:solidFill>
                <a:latin typeface="Arial" panose="020B0604020202020204" pitchFamily="34" charset="0"/>
                <a:cs typeface="Arial" panose="020B0604020202020204" pitchFamily="34" charset="0"/>
              </a:rPr>
              <a:t> ------------► 2H</a:t>
            </a:r>
            <a:r>
              <a:rPr lang="en-US" sz="1830" b="1" baseline="-25000" dirty="0" smtClean="0">
                <a:solidFill>
                  <a:srgbClr val="FF0000"/>
                </a:solidFill>
                <a:latin typeface="Arial" panose="020B0604020202020204" pitchFamily="34" charset="0"/>
                <a:cs typeface="Arial" panose="020B0604020202020204" pitchFamily="34" charset="0"/>
              </a:rPr>
              <a:t>2</a:t>
            </a:r>
            <a:r>
              <a:rPr lang="en-US" sz="1830" b="1" dirty="0" smtClean="0">
                <a:solidFill>
                  <a:srgbClr val="FF0000"/>
                </a:solidFill>
                <a:latin typeface="Arial" panose="020B0604020202020204" pitchFamily="34" charset="0"/>
                <a:cs typeface="Arial" panose="020B0604020202020204" pitchFamily="34" charset="0"/>
              </a:rPr>
              <a:t>O </a:t>
            </a:r>
            <a:r>
              <a:rPr lang="en-US" sz="1830" b="1" dirty="0">
                <a:solidFill>
                  <a:srgbClr val="FF0000"/>
                </a:solidFill>
                <a:latin typeface="Arial" panose="020B0604020202020204" pitchFamily="34" charset="0"/>
                <a:cs typeface="Arial" panose="020B0604020202020204" pitchFamily="34" charset="0"/>
              </a:rPr>
              <a:t>+ </a:t>
            </a:r>
            <a:r>
              <a:rPr lang="en-US" sz="1830" b="1" dirty="0" smtClean="0">
                <a:solidFill>
                  <a:srgbClr val="FF0000"/>
                </a:solidFill>
                <a:latin typeface="Arial" panose="020B0604020202020204" pitchFamily="34" charset="0"/>
                <a:cs typeface="Arial" panose="020B0604020202020204" pitchFamily="34" charset="0"/>
              </a:rPr>
              <a:t>O</a:t>
            </a:r>
            <a:r>
              <a:rPr lang="en-US" sz="1830" b="1" baseline="-25000" dirty="0" smtClean="0">
                <a:solidFill>
                  <a:srgbClr val="FF0000"/>
                </a:solidFill>
                <a:latin typeface="Arial" panose="020B0604020202020204" pitchFamily="34" charset="0"/>
                <a:cs typeface="Arial" panose="020B0604020202020204" pitchFamily="34" charset="0"/>
              </a:rPr>
              <a:t>2</a:t>
            </a:r>
            <a:endParaRPr lang="en-US" sz="1830" b="1" baseline="-25000" dirty="0">
              <a:solidFill>
                <a:srgbClr val="FF0000"/>
              </a:solidFill>
              <a:latin typeface="Arial" panose="020B0604020202020204" pitchFamily="34" charset="0"/>
              <a:cs typeface="Arial" panose="020B0604020202020204" pitchFamily="34" charset="0"/>
            </a:endParaRPr>
          </a:p>
          <a:p>
            <a:pPr marL="276225" indent="-276225">
              <a:buFont typeface="Arial" panose="020B0604020202020204" pitchFamily="34" charset="0"/>
              <a:buChar char="•"/>
            </a:pPr>
            <a:r>
              <a:rPr lang="en-US" sz="1830" dirty="0">
                <a:solidFill>
                  <a:schemeClr val="tx1"/>
                </a:solidFill>
                <a:latin typeface="Arial" panose="020B0604020202020204" pitchFamily="34" charset="0"/>
                <a:cs typeface="Arial" panose="020B0604020202020204" pitchFamily="34" charset="0"/>
              </a:rPr>
              <a:t>The rate of the reaction can be determined from the rate of oxygen production.</a:t>
            </a:r>
          </a:p>
          <a:p>
            <a:pPr marL="276225" indent="-276225">
              <a:buFont typeface="Arial" panose="020B0604020202020204" pitchFamily="34" charset="0"/>
              <a:buChar char="•"/>
            </a:pPr>
            <a:r>
              <a:rPr lang="en-US" sz="1830" dirty="0">
                <a:solidFill>
                  <a:schemeClr val="tx1"/>
                </a:solidFill>
                <a:latin typeface="Arial" panose="020B0604020202020204" pitchFamily="34" charset="0"/>
                <a:cs typeface="Arial" panose="020B0604020202020204" pitchFamily="34" charset="0"/>
              </a:rPr>
              <a:t>One indirect but simple way to measure rate of oxygen production is to soak up a catalase solution onto a little square of filter paper and then drop it into a beaker containing a solution of </a:t>
            </a:r>
            <a:r>
              <a:rPr lang="en-US" sz="1830" b="1" dirty="0" smtClean="0">
                <a:solidFill>
                  <a:srgbClr val="FF0000"/>
                </a:solidFill>
                <a:latin typeface="Arial" panose="020B0604020202020204" pitchFamily="34" charset="0"/>
                <a:cs typeface="Arial" panose="020B0604020202020204" pitchFamily="34" charset="0"/>
              </a:rPr>
              <a:t>H</a:t>
            </a:r>
            <a:r>
              <a:rPr lang="en-US" sz="1830" b="1" baseline="-25000" dirty="0" smtClean="0">
                <a:solidFill>
                  <a:srgbClr val="FF0000"/>
                </a:solidFill>
                <a:latin typeface="Arial" panose="020B0604020202020204" pitchFamily="34" charset="0"/>
                <a:cs typeface="Arial" panose="020B0604020202020204" pitchFamily="34" charset="0"/>
              </a:rPr>
              <a:t>2</a:t>
            </a:r>
            <a:r>
              <a:rPr lang="en-US" sz="1830" b="1" dirty="0" smtClean="0">
                <a:solidFill>
                  <a:srgbClr val="FF0000"/>
                </a:solidFill>
                <a:latin typeface="Arial" panose="020B0604020202020204" pitchFamily="34" charset="0"/>
                <a:cs typeface="Arial" panose="020B0604020202020204" pitchFamily="34" charset="0"/>
              </a:rPr>
              <a:t>O</a:t>
            </a:r>
            <a:r>
              <a:rPr lang="en-US" sz="1830" b="1" baseline="-25000" dirty="0" smtClean="0">
                <a:solidFill>
                  <a:srgbClr val="FF0000"/>
                </a:solidFill>
                <a:latin typeface="Arial" panose="020B0604020202020204" pitchFamily="34" charset="0"/>
                <a:cs typeface="Arial" panose="020B0604020202020204" pitchFamily="34" charset="0"/>
              </a:rPr>
              <a:t>2</a:t>
            </a:r>
            <a:r>
              <a:rPr lang="en-US" sz="1830" dirty="0">
                <a:solidFill>
                  <a:schemeClr val="tx1"/>
                </a:solidFill>
                <a:latin typeface="Arial" panose="020B0604020202020204" pitchFamily="34" charset="0"/>
                <a:cs typeface="Arial" panose="020B0604020202020204" pitchFamily="34" charset="0"/>
              </a:rPr>
              <a:t>. The paper sinks at first, but as the reaction proceeds, bubbles of oxygen collect on its surface and it floats up.</a:t>
            </a:r>
          </a:p>
          <a:p>
            <a:pPr marL="276225" indent="-276225">
              <a:buFont typeface="Arial" panose="020B0604020202020204" pitchFamily="34" charset="0"/>
              <a:buChar char="•"/>
            </a:pPr>
            <a:r>
              <a:rPr lang="en-US" sz="1830" dirty="0">
                <a:solidFill>
                  <a:schemeClr val="tx1"/>
                </a:solidFill>
                <a:latin typeface="Arial" panose="020B0604020202020204" pitchFamily="34" charset="0"/>
                <a:cs typeface="Arial" panose="020B0604020202020204" pitchFamily="34" charset="0"/>
              </a:rPr>
              <a:t>(The time between placing the paper in the beaker </a:t>
            </a:r>
            <a:r>
              <a:rPr lang="en-US" sz="1830" dirty="0" smtClean="0">
                <a:solidFill>
                  <a:schemeClr val="tx1"/>
                </a:solidFill>
                <a:latin typeface="Arial" panose="020B0604020202020204" pitchFamily="34" charset="0"/>
                <a:cs typeface="Arial" panose="020B0604020202020204" pitchFamily="34" charset="0"/>
              </a:rPr>
              <a:t>and it </a:t>
            </a:r>
            <a:r>
              <a:rPr lang="en-US" sz="1830" dirty="0">
                <a:solidFill>
                  <a:schemeClr val="tx1"/>
                </a:solidFill>
                <a:latin typeface="Arial" panose="020B0604020202020204" pitchFamily="34" charset="0"/>
                <a:cs typeface="Arial" panose="020B0604020202020204" pitchFamily="34" charset="0"/>
              </a:rPr>
              <a:t>floating to the surface is a measure of the rate of </a:t>
            </a:r>
            <a:r>
              <a:rPr lang="en-US" sz="1830" dirty="0" smtClean="0">
                <a:solidFill>
                  <a:schemeClr val="tx1"/>
                </a:solidFill>
                <a:latin typeface="Arial" panose="020B0604020202020204" pitchFamily="34" charset="0"/>
                <a:cs typeface="Arial" panose="020B0604020202020204" pitchFamily="34" charset="0"/>
              </a:rPr>
              <a:t>the reaction</a:t>
            </a:r>
            <a:r>
              <a:rPr lang="en-US" sz="1830" dirty="0">
                <a:solidFill>
                  <a:schemeClr val="tx1"/>
                </a:solidFill>
                <a:latin typeface="Arial" panose="020B0604020202020204" pitchFamily="34" charset="0"/>
                <a:cs typeface="Arial" panose="020B0604020202020204" pitchFamily="34" charset="0"/>
              </a:rPr>
              <a:t>.</a:t>
            </a:r>
            <a:endParaRPr lang="en-GB" sz="1830" dirty="0">
              <a:solidFill>
                <a:schemeClr val="tx1"/>
              </a:solidFill>
              <a:latin typeface="Arial" panose="020B0604020202020204" pitchFamily="34" charset="0"/>
              <a:cs typeface="Arial" panose="020B0604020202020204" pitchFamily="34" charset="0"/>
            </a:endParaRPr>
          </a:p>
        </p:txBody>
      </p:sp>
      <p:sp>
        <p:nvSpPr>
          <p:cNvPr id="9" name="TextBox 8">
            <a:hlinkClick r:id="rId3" action="ppaction://hlinkfile"/>
          </p:cNvPr>
          <p:cNvSpPr txBox="1"/>
          <p:nvPr/>
        </p:nvSpPr>
        <p:spPr>
          <a:xfrm>
            <a:off x="8244408" y="2348880"/>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10" name="TextBox 9">
            <a:hlinkClick r:id="rId4" action="ppaction://hlinksldjump"/>
          </p:cNvPr>
          <p:cNvSpPr txBox="1"/>
          <p:nvPr/>
        </p:nvSpPr>
        <p:spPr>
          <a:xfrm>
            <a:off x="8100392" y="3645024"/>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3070081581"/>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560840" cy="625434"/>
          </a:xfrm>
        </p:spPr>
        <p:txBody>
          <a:bodyPr>
            <a:noAutofit/>
          </a:bodyPr>
          <a:lstStyle/>
          <a:p>
            <a:r>
              <a:rPr lang="en-GB" dirty="0" smtClean="0"/>
              <a:t>5.2 – Enzymes – Activity 5.2</a:t>
            </a:r>
            <a:endParaRPr lang="en-GB" b="1" dirty="0" smtClean="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54</a:t>
            </a:r>
            <a:endParaRPr lang="en-GB" sz="1400" b="1" dirty="0">
              <a:latin typeface="Arial" panose="020B0604020202020204" pitchFamily="34" charset="0"/>
              <a:cs typeface="Arial" panose="020B0604020202020204" pitchFamily="34" charset="0"/>
            </a:endParaRPr>
          </a:p>
        </p:txBody>
      </p:sp>
      <p:sp>
        <p:nvSpPr>
          <p:cNvPr id="3" name="Rounded Rectangle 2"/>
          <p:cNvSpPr/>
          <p:nvPr/>
        </p:nvSpPr>
        <p:spPr>
          <a:xfrm>
            <a:off x="179512" y="1124744"/>
            <a:ext cx="8712968" cy="5544616"/>
          </a:xfrm>
          <a:prstGeom prst="roundRect">
            <a:avLst>
              <a:gd name="adj" fmla="val 4532"/>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Arial" panose="020B0604020202020204" pitchFamily="34" charset="0"/>
                <a:cs typeface="Arial" panose="020B0604020202020204" pitchFamily="34" charset="0"/>
              </a:rPr>
              <a:t>In this investigation, you will test this hypothesis:</a:t>
            </a:r>
          </a:p>
          <a:p>
            <a:r>
              <a:rPr lang="en-US" b="1" dirty="0">
                <a:solidFill>
                  <a:schemeClr val="tx1"/>
                </a:solidFill>
                <a:latin typeface="Arial" panose="020B0604020202020204" pitchFamily="34" charset="0"/>
                <a:cs typeface="Arial" panose="020B0604020202020204" pitchFamily="34" charset="0"/>
              </a:rPr>
              <a:t>Catalase works best at a pH of 7 (neutral).</a:t>
            </a:r>
          </a:p>
          <a:p>
            <a:pPr marL="361950" indent="-361950">
              <a:buFont typeface="+mj-lt"/>
              <a:buAutoNum type="arabicPeriod"/>
            </a:pPr>
            <a:r>
              <a:rPr lang="en-US" dirty="0" smtClean="0">
                <a:solidFill>
                  <a:schemeClr val="tx1"/>
                </a:solidFill>
                <a:latin typeface="Arial" panose="020B0604020202020204" pitchFamily="34" charset="0"/>
                <a:cs typeface="Arial" panose="020B0604020202020204" pitchFamily="34" charset="0"/>
              </a:rPr>
              <a:t>Label </a:t>
            </a:r>
            <a:r>
              <a:rPr lang="en-US" dirty="0">
                <a:solidFill>
                  <a:schemeClr val="tx1"/>
                </a:solidFill>
                <a:latin typeface="Arial" panose="020B0604020202020204" pitchFamily="34" charset="0"/>
                <a:cs typeface="Arial" panose="020B0604020202020204" pitchFamily="34" charset="0"/>
              </a:rPr>
              <a:t>five </a:t>
            </a:r>
            <a:r>
              <a:rPr lang="en-US" dirty="0" smtClean="0">
                <a:solidFill>
                  <a:schemeClr val="tx1"/>
                </a:solidFill>
                <a:latin typeface="Arial" panose="020B0604020202020204" pitchFamily="34" charset="0"/>
                <a:cs typeface="Arial" panose="020B0604020202020204" pitchFamily="34" charset="0"/>
              </a:rPr>
              <a:t>50cm</a:t>
            </a:r>
            <a:r>
              <a:rPr lang="en-US" baseline="30000" dirty="0" smtClean="0">
                <a:solidFill>
                  <a:schemeClr val="tx1"/>
                </a:solidFill>
                <a:latin typeface="Arial" panose="020B0604020202020204" pitchFamily="34" charset="0"/>
                <a:cs typeface="Arial" panose="020B0604020202020204" pitchFamily="34" charset="0"/>
              </a:rPr>
              <a:t>3</a:t>
            </a:r>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beakers pH 5.6</a:t>
            </a:r>
            <a:r>
              <a:rPr lang="en-US" dirty="0" smtClean="0">
                <a:solidFill>
                  <a:schemeClr val="tx1"/>
                </a:solidFill>
                <a:latin typeface="Arial" panose="020B0604020202020204" pitchFamily="34" charset="0"/>
                <a:cs typeface="Arial" panose="020B0604020202020204" pitchFamily="34" charset="0"/>
              </a:rPr>
              <a:t>, 6.2</a:t>
            </a:r>
            <a:r>
              <a:rPr lang="en-US" dirty="0">
                <a:solidFill>
                  <a:schemeClr val="tx1"/>
                </a:solidFill>
                <a:latin typeface="Arial" panose="020B0604020202020204" pitchFamily="34" charset="0"/>
                <a:cs typeface="Arial" panose="020B0604020202020204" pitchFamily="34" charset="0"/>
              </a:rPr>
              <a:t>, 6.8, 7.4</a:t>
            </a:r>
            <a:r>
              <a:rPr lang="en-US" dirty="0" smtClean="0">
                <a:solidFill>
                  <a:schemeClr val="tx1"/>
                </a:solidFill>
                <a:latin typeface="Arial" panose="020B0604020202020204" pitchFamily="34" charset="0"/>
                <a:cs typeface="Arial" panose="020B0604020202020204" pitchFamily="34" charset="0"/>
              </a:rPr>
              <a:t>, 8.0</a:t>
            </a:r>
            <a:r>
              <a:rPr lang="en-US" dirty="0">
                <a:solidFill>
                  <a:schemeClr val="tx1"/>
                </a:solidFill>
                <a:latin typeface="Arial" panose="020B0604020202020204" pitchFamily="34" charset="0"/>
                <a:cs typeface="Arial" panose="020B0604020202020204" pitchFamily="34" charset="0"/>
              </a:rPr>
              <a:t>.</a:t>
            </a:r>
          </a:p>
          <a:p>
            <a:pPr marL="361950" indent="-361950">
              <a:buFont typeface="+mj-lt"/>
              <a:buAutoNum type="arabicPeriod"/>
            </a:pPr>
            <a:r>
              <a:rPr lang="en-US" dirty="0" smtClean="0">
                <a:solidFill>
                  <a:schemeClr val="tx1"/>
                </a:solidFill>
                <a:latin typeface="Arial" panose="020B0604020202020204" pitchFamily="34" charset="0"/>
                <a:cs typeface="Arial" panose="020B0604020202020204" pitchFamily="34" charset="0"/>
              </a:rPr>
              <a:t>Measure 5cm</a:t>
            </a:r>
            <a:r>
              <a:rPr lang="en-US" baseline="30000" dirty="0" smtClean="0">
                <a:solidFill>
                  <a:schemeClr val="tx1"/>
                </a:solidFill>
                <a:latin typeface="Arial" panose="020B0604020202020204" pitchFamily="34" charset="0"/>
                <a:cs typeface="Arial" panose="020B0604020202020204" pitchFamily="34" charset="0"/>
              </a:rPr>
              <a:t>3</a:t>
            </a:r>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of 3% hydrogen peroxide solution into each beaker.</a:t>
            </a:r>
          </a:p>
          <a:p>
            <a:pPr marL="361950" indent="-361950">
              <a:buFont typeface="+mj-lt"/>
              <a:buAutoNum type="arabicPeriod"/>
            </a:pPr>
            <a:r>
              <a:rPr lang="en-US" dirty="0" smtClean="0">
                <a:solidFill>
                  <a:schemeClr val="tx1"/>
                </a:solidFill>
                <a:latin typeface="Arial" panose="020B0604020202020204" pitchFamily="34" charset="0"/>
                <a:cs typeface="Arial" panose="020B0604020202020204" pitchFamily="34" charset="0"/>
              </a:rPr>
              <a:t>Add </a:t>
            </a:r>
            <a:r>
              <a:rPr lang="en-US" dirty="0">
                <a:solidFill>
                  <a:schemeClr val="tx1"/>
                </a:solidFill>
                <a:latin typeface="Arial" panose="020B0604020202020204" pitchFamily="34" charset="0"/>
                <a:cs typeface="Arial" panose="020B0604020202020204" pitchFamily="34" charset="0"/>
              </a:rPr>
              <a:t>10 cm3 of the correct buffer solution to each beaker. (A buffer solution keeps the pH constant at a particular value.)</a:t>
            </a:r>
          </a:p>
          <a:p>
            <a:pPr marL="361950" indent="-361950">
              <a:buFont typeface="+mj-lt"/>
              <a:buAutoNum type="arabicPeriod"/>
            </a:pPr>
            <a:r>
              <a:rPr lang="en-US" dirty="0" smtClean="0">
                <a:solidFill>
                  <a:schemeClr val="tx1"/>
                </a:solidFill>
                <a:latin typeface="Arial" panose="020B0604020202020204" pitchFamily="34" charset="0"/>
                <a:cs typeface="Arial" panose="020B0604020202020204" pitchFamily="34" charset="0"/>
              </a:rPr>
              <a:t>Cut </a:t>
            </a:r>
            <a:r>
              <a:rPr lang="en-US" dirty="0">
                <a:solidFill>
                  <a:schemeClr val="tx1"/>
                </a:solidFill>
                <a:latin typeface="Arial" panose="020B0604020202020204" pitchFamily="34" charset="0"/>
                <a:cs typeface="Arial" panose="020B0604020202020204" pitchFamily="34" charset="0"/>
              </a:rPr>
              <a:t>out 20 squares of filter paper exactly 5 mm x 5 mm. Alternatively, use a hole punch to cut out circles of filter paper all exactly the same size. Avoid handling the paper with your fingers, as you may get grease onto it. Use forceps (tweezers) instead.</a:t>
            </a:r>
          </a:p>
          <a:p>
            <a:pPr marL="361950" indent="-361950">
              <a:buFont typeface="+mj-lt"/>
              <a:buAutoNum type="arabicPeriod"/>
            </a:pPr>
            <a:r>
              <a:rPr lang="en-US" dirty="0" smtClean="0">
                <a:solidFill>
                  <a:schemeClr val="tx1"/>
                </a:solidFill>
                <a:latin typeface="Arial" panose="020B0604020202020204" pitchFamily="34" charset="0"/>
                <a:cs typeface="Arial" panose="020B0604020202020204" pitchFamily="34" charset="0"/>
              </a:rPr>
              <a:t>Prepare </a:t>
            </a:r>
            <a:r>
              <a:rPr lang="en-US" dirty="0">
                <a:solidFill>
                  <a:schemeClr val="tx1"/>
                </a:solidFill>
                <a:latin typeface="Arial" panose="020B0604020202020204" pitchFamily="34" charset="0"/>
                <a:cs typeface="Arial" panose="020B0604020202020204" pitchFamily="34" charset="0"/>
              </a:rPr>
              <a:t>a leaf extract by grinding the leaves in a pestle and mortar. Add 25 cm</a:t>
            </a:r>
            <a:r>
              <a:rPr lang="en-US" baseline="30000" dirty="0">
                <a:solidFill>
                  <a:schemeClr val="tx1"/>
                </a:solidFill>
                <a:latin typeface="Arial" panose="020B0604020202020204" pitchFamily="34" charset="0"/>
                <a:cs typeface="Arial" panose="020B0604020202020204" pitchFamily="34" charset="0"/>
              </a:rPr>
              <a:t>3</a:t>
            </a:r>
            <a:r>
              <a:rPr lang="en-US" dirty="0">
                <a:solidFill>
                  <a:schemeClr val="tx1"/>
                </a:solidFill>
                <a:latin typeface="Arial" panose="020B0604020202020204" pitchFamily="34" charset="0"/>
                <a:cs typeface="Arial" panose="020B0604020202020204" pitchFamily="34" charset="0"/>
              </a:rPr>
              <a:t> of water and stir well.</a:t>
            </a:r>
          </a:p>
          <a:p>
            <a:pPr marL="361950" indent="-361950">
              <a:buFont typeface="+mj-lt"/>
              <a:buAutoNum type="arabicPeriod"/>
            </a:pPr>
            <a:r>
              <a:rPr lang="en-US" dirty="0" smtClean="0">
                <a:solidFill>
                  <a:schemeClr val="tx1"/>
                </a:solidFill>
                <a:latin typeface="Arial" panose="020B0604020202020204" pitchFamily="34" charset="0"/>
                <a:cs typeface="Arial" panose="020B0604020202020204" pitchFamily="34" charset="0"/>
              </a:rPr>
              <a:t>Allow </a:t>
            </a:r>
            <a:r>
              <a:rPr lang="en-US" dirty="0">
                <a:solidFill>
                  <a:schemeClr val="tx1"/>
                </a:solidFill>
                <a:latin typeface="Arial" panose="020B0604020202020204" pitchFamily="34" charset="0"/>
                <a:cs typeface="Arial" panose="020B0604020202020204" pitchFamily="34" charset="0"/>
              </a:rPr>
              <a:t>the remains of the leaves to settle and then pour the fluid into a beaker. This fluid contains catalase.</a:t>
            </a:r>
          </a:p>
          <a:p>
            <a:pPr marL="361950" indent="-361950">
              <a:buFont typeface="+mj-lt"/>
              <a:buAutoNum type="arabicPeriod"/>
            </a:pPr>
            <a:r>
              <a:rPr lang="en-US" dirty="0" smtClean="0">
                <a:solidFill>
                  <a:schemeClr val="tx1"/>
                </a:solidFill>
                <a:latin typeface="Arial" panose="020B0604020202020204" pitchFamily="34" charset="0"/>
                <a:cs typeface="Arial" panose="020B0604020202020204" pitchFamily="34" charset="0"/>
              </a:rPr>
              <a:t>Prepare </a:t>
            </a:r>
            <a:r>
              <a:rPr lang="en-US" dirty="0">
                <a:solidFill>
                  <a:schemeClr val="tx1"/>
                </a:solidFill>
                <a:latin typeface="Arial" panose="020B0604020202020204" pitchFamily="34" charset="0"/>
                <a:cs typeface="Arial" panose="020B0604020202020204" pitchFamily="34" charset="0"/>
              </a:rPr>
              <a:t>a results table like the one below.</a:t>
            </a:r>
          </a:p>
          <a:p>
            <a:pPr marL="361950" indent="-361950">
              <a:buFont typeface="+mj-lt"/>
              <a:buAutoNum type="arabicPeriod"/>
            </a:pPr>
            <a:r>
              <a:rPr lang="en-US" dirty="0" smtClean="0">
                <a:solidFill>
                  <a:schemeClr val="tx1"/>
                </a:solidFill>
                <a:latin typeface="Arial" panose="020B0604020202020204" pitchFamily="34" charset="0"/>
                <a:cs typeface="Arial" panose="020B0604020202020204" pitchFamily="34" charset="0"/>
              </a:rPr>
              <a:t>Pick </a:t>
            </a:r>
            <a:r>
              <a:rPr lang="en-US" dirty="0">
                <a:solidFill>
                  <a:schemeClr val="tx1"/>
                </a:solidFill>
                <a:latin typeface="Arial" panose="020B0604020202020204" pitchFamily="34" charset="0"/>
                <a:cs typeface="Arial" panose="020B0604020202020204" pitchFamily="34" charset="0"/>
              </a:rPr>
              <a:t>up a filter paper square with forceps and dip it into the leaf extract.</a:t>
            </a:r>
          </a:p>
          <a:p>
            <a:pPr marL="361950" indent="-361950">
              <a:buFont typeface="+mj-lt"/>
              <a:buAutoNum type="arabicPeriod"/>
            </a:pPr>
            <a:r>
              <a:rPr lang="en-US" dirty="0" smtClean="0">
                <a:solidFill>
                  <a:schemeClr val="tx1"/>
                </a:solidFill>
                <a:latin typeface="Arial" panose="020B0604020202020204" pitchFamily="34" charset="0"/>
                <a:cs typeface="Arial" panose="020B0604020202020204" pitchFamily="34" charset="0"/>
              </a:rPr>
              <a:t>Make </a:t>
            </a:r>
            <a:r>
              <a:rPr lang="en-US" dirty="0">
                <a:solidFill>
                  <a:schemeClr val="tx1"/>
                </a:solidFill>
                <a:latin typeface="Arial" panose="020B0604020202020204" pitchFamily="34" charset="0"/>
                <a:cs typeface="Arial" panose="020B0604020202020204" pitchFamily="34" charset="0"/>
              </a:rPr>
              <a:t>sure you are ready to start timing. Then place the filter paper square at the bottom of the beaker containing </a:t>
            </a:r>
            <a:r>
              <a:rPr lang="en-US" dirty="0" smtClean="0">
                <a:solidFill>
                  <a:schemeClr val="tx1"/>
                </a:solidFill>
                <a:latin typeface="Arial" panose="020B0604020202020204" pitchFamily="34" charset="0"/>
                <a:cs typeface="Arial" panose="020B0604020202020204" pitchFamily="34" charset="0"/>
              </a:rPr>
              <a:t>H</a:t>
            </a:r>
            <a:r>
              <a:rPr lang="en-US" baseline="-25000" dirty="0" smtClean="0">
                <a:solidFill>
                  <a:schemeClr val="tx1"/>
                </a:solidFill>
                <a:latin typeface="Arial" panose="020B0604020202020204" pitchFamily="34" charset="0"/>
                <a:cs typeface="Arial" panose="020B0604020202020204" pitchFamily="34" charset="0"/>
              </a:rPr>
              <a:t>2</a:t>
            </a:r>
            <a:r>
              <a:rPr lang="en-US" dirty="0" smtClean="0">
                <a:solidFill>
                  <a:schemeClr val="tx1"/>
                </a:solidFill>
                <a:latin typeface="Arial" panose="020B0604020202020204" pitchFamily="34" charset="0"/>
                <a:cs typeface="Arial" panose="020B0604020202020204" pitchFamily="34" charset="0"/>
              </a:rPr>
              <a:t>O, </a:t>
            </a:r>
            <a:r>
              <a:rPr lang="en-US" dirty="0">
                <a:solidFill>
                  <a:schemeClr val="tx1"/>
                </a:solidFill>
                <a:latin typeface="Arial" panose="020B0604020202020204" pitchFamily="34" charset="0"/>
                <a:cs typeface="Arial" panose="020B0604020202020204" pitchFamily="34" charset="0"/>
              </a:rPr>
              <a:t>and pH 5.6 buffer solution. (Do not let it fall near the side of the beaker.) As you put the square into the beaker, start a stopwatch. Stop the watch when the paper floats horizontally at the surface</a:t>
            </a:r>
            <a:r>
              <a:rPr lang="en-US" dirty="0" smtClean="0">
                <a:solidFill>
                  <a:schemeClr val="tx1"/>
                </a:solidFill>
                <a:latin typeface="Arial" panose="020B0604020202020204" pitchFamily="34" charset="0"/>
                <a:cs typeface="Arial" panose="020B0604020202020204" pitchFamily="34" charset="0"/>
              </a:rPr>
              <a:t>.</a:t>
            </a:r>
            <a:endParaRPr lang="en-US" dirty="0">
              <a:solidFill>
                <a:schemeClr val="tx1"/>
              </a:solidFill>
              <a:latin typeface="Arial" panose="020B0604020202020204" pitchFamily="34" charset="0"/>
              <a:cs typeface="Arial" panose="020B0604020202020204" pitchFamily="34" charset="0"/>
            </a:endParaRPr>
          </a:p>
        </p:txBody>
      </p:sp>
      <p:sp>
        <p:nvSpPr>
          <p:cNvPr id="6" name="TextBox 5">
            <a:hlinkClick r:id="rId3" action="ppaction://hlinkfile"/>
          </p:cNvPr>
          <p:cNvSpPr txBox="1"/>
          <p:nvPr/>
        </p:nvSpPr>
        <p:spPr>
          <a:xfrm>
            <a:off x="8244408" y="1268760"/>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7" name="TextBox 6">
            <a:hlinkClick r:id="rId4" action="ppaction://hlinksldjump"/>
          </p:cNvPr>
          <p:cNvSpPr txBox="1"/>
          <p:nvPr/>
        </p:nvSpPr>
        <p:spPr>
          <a:xfrm>
            <a:off x="8141012" y="2217638"/>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3301711015"/>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560840" cy="625434"/>
          </a:xfrm>
        </p:spPr>
        <p:txBody>
          <a:bodyPr>
            <a:noAutofit/>
          </a:bodyPr>
          <a:lstStyle/>
          <a:p>
            <a:r>
              <a:rPr lang="en-GB" dirty="0" smtClean="0"/>
              <a:t>5.2 – Enzymes – Activity 5.2</a:t>
            </a:r>
            <a:endParaRPr lang="en-GB" b="1" dirty="0" smtClean="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54</a:t>
            </a:r>
            <a:endParaRPr lang="en-GB" sz="1400" b="1" dirty="0">
              <a:latin typeface="Arial" panose="020B0604020202020204" pitchFamily="34" charset="0"/>
              <a:cs typeface="Arial" panose="020B0604020202020204" pitchFamily="34" charset="0"/>
            </a:endParaRPr>
          </a:p>
        </p:txBody>
      </p:sp>
      <p:sp>
        <p:nvSpPr>
          <p:cNvPr id="3" name="Rounded Rectangle 2"/>
          <p:cNvSpPr/>
          <p:nvPr/>
        </p:nvSpPr>
        <p:spPr>
          <a:xfrm>
            <a:off x="179512" y="1124744"/>
            <a:ext cx="8712968" cy="5544616"/>
          </a:xfrm>
          <a:prstGeom prst="roundRect">
            <a:avLst>
              <a:gd name="adj" fmla="val 4532"/>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34988" indent="-534988">
              <a:buFont typeface="+mj-lt"/>
              <a:buAutoNum type="arabicPeriod" startAt="10"/>
            </a:pPr>
            <a:r>
              <a:rPr lang="en-US" sz="1900" dirty="0" smtClean="0">
                <a:solidFill>
                  <a:schemeClr val="tx1"/>
                </a:solidFill>
                <a:latin typeface="Arial" panose="020B0604020202020204" pitchFamily="34" charset="0"/>
                <a:cs typeface="Arial" panose="020B0604020202020204" pitchFamily="34" charset="0"/>
              </a:rPr>
              <a:t>Record </a:t>
            </a:r>
            <a:r>
              <a:rPr lang="en-US" sz="1900" dirty="0">
                <a:solidFill>
                  <a:schemeClr val="tx1"/>
                </a:solidFill>
                <a:latin typeface="Arial" panose="020B0604020202020204" pitchFamily="34" charset="0"/>
                <a:cs typeface="Arial" panose="020B0604020202020204" pitchFamily="34" charset="0"/>
              </a:rPr>
              <a:t>the time in your table and repeat steps 8 and 9 twice more.</a:t>
            </a:r>
          </a:p>
          <a:p>
            <a:pPr marL="534988" indent="-534988">
              <a:buFont typeface="+mj-lt"/>
              <a:buAutoNum type="arabicPeriod" startAt="10"/>
            </a:pPr>
            <a:r>
              <a:rPr lang="en-US" sz="1900" dirty="0" smtClean="0">
                <a:solidFill>
                  <a:schemeClr val="tx1"/>
                </a:solidFill>
                <a:latin typeface="Arial" panose="020B0604020202020204" pitchFamily="34" charset="0"/>
                <a:cs typeface="Arial" panose="020B0604020202020204" pitchFamily="34" charset="0"/>
              </a:rPr>
              <a:t>Follow </a:t>
            </a:r>
            <a:r>
              <a:rPr lang="en-US" sz="1900" dirty="0">
                <a:solidFill>
                  <a:schemeClr val="tx1"/>
                </a:solidFill>
                <a:latin typeface="Arial" panose="020B0604020202020204" pitchFamily="34" charset="0"/>
                <a:cs typeface="Arial" panose="020B0604020202020204" pitchFamily="34" charset="0"/>
              </a:rPr>
              <a:t>steps 8-10 for each of the other </a:t>
            </a:r>
            <a:r>
              <a:rPr lang="en-US" sz="1900" dirty="0" err="1">
                <a:solidFill>
                  <a:schemeClr val="tx1"/>
                </a:solidFill>
                <a:latin typeface="Arial" panose="020B0604020202020204" pitchFamily="34" charset="0"/>
                <a:cs typeface="Arial" panose="020B0604020202020204" pitchFamily="34" charset="0"/>
              </a:rPr>
              <a:t>pHs</a:t>
            </a:r>
            <a:r>
              <a:rPr lang="en-US" sz="1900" dirty="0">
                <a:solidFill>
                  <a:schemeClr val="tx1"/>
                </a:solidFill>
                <a:latin typeface="Arial" panose="020B0604020202020204" pitchFamily="34" charset="0"/>
                <a:cs typeface="Arial" panose="020B0604020202020204" pitchFamily="34" charset="0"/>
              </a:rPr>
              <a:t>.</a:t>
            </a:r>
          </a:p>
          <a:p>
            <a:pPr marL="534988" indent="-534988">
              <a:buFont typeface="+mj-lt"/>
              <a:buAutoNum type="arabicPeriod" startAt="10"/>
            </a:pPr>
            <a:r>
              <a:rPr lang="en-US" sz="1900" dirty="0" smtClean="0">
                <a:solidFill>
                  <a:schemeClr val="tx1"/>
                </a:solidFill>
                <a:latin typeface="Arial" panose="020B0604020202020204" pitchFamily="34" charset="0"/>
                <a:cs typeface="Arial" panose="020B0604020202020204" pitchFamily="34" charset="0"/>
              </a:rPr>
              <a:t>Pour </a:t>
            </a:r>
            <a:r>
              <a:rPr lang="en-US" sz="1900" dirty="0">
                <a:solidFill>
                  <a:schemeClr val="tx1"/>
                </a:solidFill>
                <a:latin typeface="Arial" panose="020B0604020202020204" pitchFamily="34" charset="0"/>
                <a:cs typeface="Arial" panose="020B0604020202020204" pitchFamily="34" charset="0"/>
              </a:rPr>
              <a:t>some of the remaining leaf extract into a test tube and boil for 2 minutes. Cool under a tap</a:t>
            </a:r>
            <a:r>
              <a:rPr lang="en-US" sz="1900" dirty="0" smtClean="0">
                <a:solidFill>
                  <a:schemeClr val="tx1"/>
                </a:solidFill>
                <a:latin typeface="Arial" panose="020B0604020202020204" pitchFamily="34" charset="0"/>
                <a:cs typeface="Arial" panose="020B0604020202020204" pitchFamily="34" charset="0"/>
              </a:rPr>
              <a:t>.</a:t>
            </a:r>
          </a:p>
          <a:p>
            <a:pPr marL="534988" indent="-534988">
              <a:buFont typeface="+mj-lt"/>
              <a:buAutoNum type="arabicPeriod" startAt="10"/>
            </a:pPr>
            <a:r>
              <a:rPr lang="en-US" sz="1900" dirty="0" smtClean="0">
                <a:solidFill>
                  <a:schemeClr val="tx1"/>
                </a:solidFill>
                <a:latin typeface="Arial" panose="020B0604020202020204" pitchFamily="34" charset="0"/>
                <a:cs typeface="Arial" panose="020B0604020202020204" pitchFamily="34" charset="0"/>
              </a:rPr>
              <a:t>Repeat </a:t>
            </a:r>
            <a:r>
              <a:rPr lang="en-US" sz="1900" dirty="0">
                <a:solidFill>
                  <a:schemeClr val="tx1"/>
                </a:solidFill>
                <a:latin typeface="Arial" panose="020B0604020202020204" pitchFamily="34" charset="0"/>
                <a:cs typeface="Arial" panose="020B0604020202020204" pitchFamily="34" charset="0"/>
              </a:rPr>
              <a:t>steps 8-10, using the boiled extract.</a:t>
            </a:r>
          </a:p>
          <a:p>
            <a:pPr marL="534988" indent="-534988">
              <a:buFont typeface="+mj-lt"/>
              <a:buAutoNum type="arabicPeriod" startAt="10"/>
            </a:pPr>
            <a:r>
              <a:rPr lang="en-US" sz="1900" dirty="0" smtClean="0">
                <a:solidFill>
                  <a:schemeClr val="tx1"/>
                </a:solidFill>
                <a:latin typeface="Arial" panose="020B0604020202020204" pitchFamily="34" charset="0"/>
                <a:cs typeface="Arial" panose="020B0604020202020204" pitchFamily="34" charset="0"/>
              </a:rPr>
              <a:t>Calculate </a:t>
            </a:r>
            <a:r>
              <a:rPr lang="en-US" sz="1900" dirty="0">
                <a:solidFill>
                  <a:schemeClr val="tx1"/>
                </a:solidFill>
                <a:latin typeface="Arial" panose="020B0604020202020204" pitchFamily="34" charset="0"/>
                <a:cs typeface="Arial" panose="020B0604020202020204" pitchFamily="34" charset="0"/>
              </a:rPr>
              <a:t>the mean (average) time taken at each pH and enter it into your table.</a:t>
            </a:r>
          </a:p>
          <a:p>
            <a:pPr marL="534988" indent="-534988">
              <a:buFont typeface="+mj-lt"/>
              <a:buAutoNum type="arabicPeriod" startAt="10"/>
            </a:pPr>
            <a:r>
              <a:rPr lang="en-US" sz="1900" dirty="0" smtClean="0">
                <a:solidFill>
                  <a:schemeClr val="tx1"/>
                </a:solidFill>
                <a:latin typeface="Arial" panose="020B0604020202020204" pitchFamily="34" charset="0"/>
                <a:cs typeface="Arial" panose="020B0604020202020204" pitchFamily="34" charset="0"/>
              </a:rPr>
              <a:t>Draw </a:t>
            </a:r>
            <a:r>
              <a:rPr lang="en-US" sz="1900" dirty="0">
                <a:solidFill>
                  <a:schemeClr val="tx1"/>
                </a:solidFill>
                <a:latin typeface="Arial" panose="020B0604020202020204" pitchFamily="34" charset="0"/>
                <a:cs typeface="Arial" panose="020B0604020202020204" pitchFamily="34" charset="0"/>
              </a:rPr>
              <a:t>a graph to show time taken for flotation plotted against pH and compare with Figure 5.5</a:t>
            </a:r>
            <a:r>
              <a:rPr lang="en-US" sz="1900" dirty="0" smtClean="0">
                <a:solidFill>
                  <a:schemeClr val="tx1"/>
                </a:solidFill>
                <a:latin typeface="Arial" panose="020B0604020202020204" pitchFamily="34" charset="0"/>
                <a:cs typeface="Arial" panose="020B0604020202020204" pitchFamily="34" charset="0"/>
              </a:rPr>
              <a:t>.</a:t>
            </a:r>
          </a:p>
          <a:p>
            <a:pPr marL="361950" indent="-361950">
              <a:buFont typeface="+mj-lt"/>
              <a:buAutoNum type="arabicPeriod" startAt="10"/>
            </a:pPr>
            <a:endParaRPr lang="en-US" sz="1570" dirty="0">
              <a:solidFill>
                <a:schemeClr val="tx1"/>
              </a:solidFill>
              <a:latin typeface="Arial" panose="020B0604020202020204" pitchFamily="34" charset="0"/>
              <a:cs typeface="Arial" panose="020B0604020202020204" pitchFamily="34" charset="0"/>
            </a:endParaRPr>
          </a:p>
          <a:p>
            <a:pPr marL="361950" indent="-361950">
              <a:buFont typeface="+mj-lt"/>
              <a:buAutoNum type="arabicPeriod" startAt="10"/>
            </a:pPr>
            <a:endParaRPr lang="en-US" sz="1570" dirty="0" smtClean="0">
              <a:solidFill>
                <a:schemeClr val="tx1"/>
              </a:solidFill>
              <a:latin typeface="Arial" panose="020B0604020202020204" pitchFamily="34" charset="0"/>
              <a:cs typeface="Arial" panose="020B0604020202020204" pitchFamily="34" charset="0"/>
            </a:endParaRPr>
          </a:p>
          <a:p>
            <a:pPr marL="361950" indent="-361950">
              <a:buFont typeface="+mj-lt"/>
              <a:buAutoNum type="arabicPeriod" startAt="10"/>
            </a:pPr>
            <a:endParaRPr lang="en-US" sz="1570" dirty="0">
              <a:solidFill>
                <a:schemeClr val="tx1"/>
              </a:solidFill>
              <a:latin typeface="Arial" panose="020B0604020202020204" pitchFamily="34" charset="0"/>
              <a:cs typeface="Arial" panose="020B0604020202020204" pitchFamily="34" charset="0"/>
            </a:endParaRPr>
          </a:p>
          <a:p>
            <a:pPr marL="361950" indent="-361950">
              <a:buFont typeface="+mj-lt"/>
              <a:buAutoNum type="arabicPeriod" startAt="10"/>
            </a:pPr>
            <a:endParaRPr lang="en-US" sz="1570" dirty="0" smtClean="0">
              <a:solidFill>
                <a:schemeClr val="tx1"/>
              </a:solidFill>
              <a:latin typeface="Arial" panose="020B0604020202020204" pitchFamily="34" charset="0"/>
              <a:cs typeface="Arial" panose="020B0604020202020204" pitchFamily="34" charset="0"/>
            </a:endParaRPr>
          </a:p>
          <a:p>
            <a:endParaRPr lang="en-US" sz="1570" dirty="0">
              <a:solidFill>
                <a:schemeClr val="tx1"/>
              </a:solidFill>
              <a:latin typeface="Arial" panose="020B0604020202020204" pitchFamily="34" charset="0"/>
              <a:cs typeface="Arial" panose="020B0604020202020204" pitchFamily="34" charset="0"/>
            </a:endParaRPr>
          </a:p>
          <a:p>
            <a:endParaRPr lang="en-US" sz="1570" dirty="0" smtClean="0">
              <a:solidFill>
                <a:schemeClr val="tx1"/>
              </a:solidFill>
              <a:latin typeface="Arial" panose="020B0604020202020204" pitchFamily="34" charset="0"/>
              <a:cs typeface="Arial" panose="020B0604020202020204" pitchFamily="34" charset="0"/>
            </a:endParaRPr>
          </a:p>
          <a:p>
            <a:endParaRPr lang="en-US" sz="1570" dirty="0">
              <a:solidFill>
                <a:schemeClr val="tx1"/>
              </a:solidFill>
              <a:latin typeface="Arial" panose="020B0604020202020204" pitchFamily="34" charset="0"/>
              <a:cs typeface="Arial" panose="020B0604020202020204" pitchFamily="34" charset="0"/>
            </a:endParaRPr>
          </a:p>
          <a:p>
            <a:endParaRPr lang="en-US" sz="1570" dirty="0" smtClean="0">
              <a:solidFill>
                <a:schemeClr val="tx1"/>
              </a:solidFill>
              <a:latin typeface="Arial" panose="020B0604020202020204" pitchFamily="34" charset="0"/>
              <a:cs typeface="Arial" panose="020B0604020202020204" pitchFamily="34" charset="0"/>
            </a:endParaRPr>
          </a:p>
          <a:p>
            <a:endParaRPr lang="en-US" sz="1570" dirty="0">
              <a:solidFill>
                <a:schemeClr val="tx1"/>
              </a:solidFill>
              <a:latin typeface="Arial" panose="020B0604020202020204" pitchFamily="34" charset="0"/>
              <a:cs typeface="Arial" panose="020B0604020202020204" pitchFamily="34" charset="0"/>
            </a:endParaRPr>
          </a:p>
          <a:p>
            <a:endParaRPr lang="en-US" sz="1570" dirty="0" smtClean="0">
              <a:solidFill>
                <a:schemeClr val="tx1"/>
              </a:solidFill>
              <a:latin typeface="Arial" panose="020B0604020202020204" pitchFamily="34" charset="0"/>
              <a:cs typeface="Arial" panose="020B0604020202020204" pitchFamily="34" charset="0"/>
            </a:endParaRPr>
          </a:p>
          <a:p>
            <a:endParaRPr lang="en-US" sz="1570" dirty="0" smtClean="0">
              <a:solidFill>
                <a:schemeClr val="tx1"/>
              </a:solidFill>
              <a:latin typeface="Arial" panose="020B0604020202020204" pitchFamily="34" charset="0"/>
              <a:cs typeface="Arial" panose="020B0604020202020204" pitchFamily="34" charset="0"/>
            </a:endParaRPr>
          </a:p>
          <a:p>
            <a:endParaRPr lang="en-US" sz="1570" dirty="0">
              <a:solidFill>
                <a:schemeClr val="tx1"/>
              </a:solidFill>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847121762"/>
              </p:ext>
            </p:extLst>
          </p:nvPr>
        </p:nvGraphicFramePr>
        <p:xfrm>
          <a:off x="323528" y="3861048"/>
          <a:ext cx="8424936" cy="2585720"/>
        </p:xfrm>
        <a:graphic>
          <a:graphicData uri="http://schemas.openxmlformats.org/drawingml/2006/table">
            <a:tbl>
              <a:tblPr firstRow="1" bandRow="1">
                <a:tableStyleId>{5C22544A-7EE6-4342-B048-85BDC9FD1C3A}</a:tableStyleId>
              </a:tblPr>
              <a:tblGrid>
                <a:gridCol w="2160240"/>
                <a:gridCol w="1224136"/>
                <a:gridCol w="1224136"/>
                <a:gridCol w="1296144"/>
                <a:gridCol w="1296144"/>
                <a:gridCol w="1224136"/>
              </a:tblGrid>
              <a:tr h="185420">
                <a:tc>
                  <a:txBody>
                    <a:bodyPr/>
                    <a:lstStyle/>
                    <a:p>
                      <a:endParaRPr lang="en-GB"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gridSpan="5">
                  <a:txBody>
                    <a:bodyPr/>
                    <a:lstStyle/>
                    <a:p>
                      <a:pPr algn="ctr"/>
                      <a:r>
                        <a:rPr lang="en-US" dirty="0" smtClean="0">
                          <a:solidFill>
                            <a:schemeClr val="tx1"/>
                          </a:solidFill>
                          <a:latin typeface="Arial" panose="020B0604020202020204" pitchFamily="34" charset="0"/>
                          <a:cs typeface="Arial" panose="020B0604020202020204" pitchFamily="34" charset="0"/>
                        </a:rPr>
                        <a:t>Time taken for paper to float in seconds</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185420">
                <a:tc>
                  <a:txBody>
                    <a:bodyPr/>
                    <a:lstStyle/>
                    <a:p>
                      <a:r>
                        <a:rPr lang="en-GB" dirty="0" smtClean="0">
                          <a:latin typeface="Arial" panose="020B0604020202020204" pitchFamily="34" charset="0"/>
                          <a:cs typeface="Arial" panose="020B0604020202020204" pitchFamily="34" charset="0"/>
                        </a:rPr>
                        <a:t>pH</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5.6</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6.2</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6.8</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7.4</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8.0</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dirty="0" smtClean="0">
                          <a:latin typeface="Arial" panose="020B0604020202020204" pitchFamily="34" charset="0"/>
                          <a:cs typeface="Arial" panose="020B0604020202020204" pitchFamily="34" charset="0"/>
                        </a:rPr>
                        <a:t>Tests 1</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dirty="0" smtClean="0">
                          <a:latin typeface="Arial" panose="020B0604020202020204" pitchFamily="34" charset="0"/>
                          <a:cs typeface="Arial" panose="020B0604020202020204" pitchFamily="34" charset="0"/>
                        </a:rPr>
                        <a:t>Tests 2</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dirty="0" smtClean="0">
                          <a:latin typeface="Arial" panose="020B0604020202020204" pitchFamily="34" charset="0"/>
                          <a:cs typeface="Arial" panose="020B0604020202020204" pitchFamily="34" charset="0"/>
                        </a:rPr>
                        <a:t>Tests 3</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dirty="0" smtClean="0">
                          <a:latin typeface="Arial" panose="020B0604020202020204" pitchFamily="34" charset="0"/>
                          <a:cs typeface="Arial" panose="020B0604020202020204" pitchFamily="34" charset="0"/>
                        </a:rPr>
                        <a:t>Mean</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dirty="0" smtClean="0">
                          <a:latin typeface="Arial" panose="020B0604020202020204" pitchFamily="34" charset="0"/>
                          <a:cs typeface="Arial" panose="020B0604020202020204" pitchFamily="34" charset="0"/>
                        </a:rPr>
                        <a:t>Boiled Extract</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TextBox 5">
            <a:hlinkClick r:id="rId3" action="ppaction://hlinkfile"/>
          </p:cNvPr>
          <p:cNvSpPr txBox="1"/>
          <p:nvPr/>
        </p:nvSpPr>
        <p:spPr>
          <a:xfrm>
            <a:off x="8244408" y="2060848"/>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7" name="TextBox 6">
            <a:hlinkClick r:id="rId4" action="ppaction://hlinksldjump"/>
          </p:cNvPr>
          <p:cNvSpPr txBox="1"/>
          <p:nvPr/>
        </p:nvSpPr>
        <p:spPr>
          <a:xfrm>
            <a:off x="8100392" y="2937718"/>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379404773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584775"/>
          </a:xfrm>
          <a:prstGeom prst="rect">
            <a:avLst/>
          </a:prstGeom>
        </p:spPr>
        <p:txBody>
          <a:bodyPr wrap="square">
            <a:spAutoFit/>
          </a:bodyPr>
          <a:lstStyle/>
          <a:p>
            <a:pPr>
              <a:buClr>
                <a:srgbClr val="0070C0"/>
              </a:buClr>
            </a:pPr>
            <a:r>
              <a:rPr lang="en-US" sz="3200" dirty="0"/>
              <a:t>All candidates </a:t>
            </a:r>
            <a:r>
              <a:rPr lang="en-US" sz="3200" dirty="0" smtClean="0"/>
              <a:t>take.</a:t>
            </a:r>
            <a:endParaRPr lang="en-US" sz="3200" dirty="0"/>
          </a:p>
        </p:txBody>
      </p:sp>
      <p:graphicFrame>
        <p:nvGraphicFramePr>
          <p:cNvPr id="3" name="Table 2"/>
          <p:cNvGraphicFramePr>
            <a:graphicFrameLocks noGrp="1"/>
          </p:cNvGraphicFramePr>
          <p:nvPr>
            <p:extLst>
              <p:ext uri="{D42A27DB-BD31-4B8C-83A1-F6EECF244321}">
                <p14:modId xmlns:p14="http://schemas.microsoft.com/office/powerpoint/2010/main" val="2723289785"/>
              </p:ext>
            </p:extLst>
          </p:nvPr>
        </p:nvGraphicFramePr>
        <p:xfrm>
          <a:off x="259245" y="1700808"/>
          <a:ext cx="8561227" cy="4389120"/>
        </p:xfrm>
        <a:graphic>
          <a:graphicData uri="http://schemas.openxmlformats.org/drawingml/2006/table">
            <a:tbl>
              <a:tblPr firstRow="1" bandRow="1">
                <a:tableStyleId>{5C22544A-7EE6-4342-B048-85BDC9FD1C3A}</a:tableStyleId>
              </a:tblPr>
              <a:tblGrid>
                <a:gridCol w="4240068"/>
                <a:gridCol w="219720"/>
                <a:gridCol w="4101439"/>
              </a:tblGrid>
              <a:tr h="360040">
                <a:tc>
                  <a:txBody>
                    <a:bodyPr/>
                    <a:lstStyle/>
                    <a:p>
                      <a:r>
                        <a:rPr lang="en-GB" sz="2800" b="1" dirty="0" smtClean="0">
                          <a:latin typeface="Arial" panose="020B0604020202020204" pitchFamily="34" charset="0"/>
                          <a:cs typeface="Arial" panose="020B0604020202020204" pitchFamily="34" charset="0"/>
                        </a:rPr>
                        <a:t>Either:</a:t>
                      </a:r>
                      <a:endParaRPr lang="en-GB" sz="28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8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800" b="1" dirty="0" smtClean="0">
                          <a:latin typeface="Arial" panose="020B0604020202020204" pitchFamily="34" charset="0"/>
                          <a:cs typeface="Arial" panose="020B0604020202020204" pitchFamily="34" charset="0"/>
                        </a:rPr>
                        <a:t>Or:</a:t>
                      </a:r>
                      <a:endParaRPr lang="en-GB" sz="28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8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8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4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800" dirty="0">
                        <a:latin typeface="Arial" panose="020B0604020202020204" pitchFamily="34" charset="0"/>
                        <a:cs typeface="Arial" panose="020B0604020202020204" pitchFamily="34" charset="0"/>
                      </a:endParaRPr>
                    </a:p>
                  </a:txBody>
                  <a:tcPr>
                    <a:lnR w="12700" cmpd="sng">
                      <a:noFill/>
                    </a:lnR>
                  </a:tcPr>
                </a:tc>
                <a:tc>
                  <a:txBody>
                    <a:bodyPr/>
                    <a:lstStyle/>
                    <a:p>
                      <a:endParaRPr lang="en-GB" sz="28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8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4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8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560840" cy="625434"/>
          </a:xfrm>
        </p:spPr>
        <p:txBody>
          <a:bodyPr>
            <a:noAutofit/>
          </a:bodyPr>
          <a:lstStyle/>
          <a:p>
            <a:r>
              <a:rPr lang="en-GB" dirty="0" smtClean="0"/>
              <a:t>5.2 – Enzymes – Activity 5.2</a:t>
            </a:r>
            <a:endParaRPr lang="en-GB" b="1" dirty="0" smtClean="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54</a:t>
            </a:r>
            <a:endParaRPr lang="en-GB" sz="1400" b="1" dirty="0">
              <a:latin typeface="Arial" panose="020B0604020202020204" pitchFamily="34" charset="0"/>
              <a:cs typeface="Arial" panose="020B0604020202020204" pitchFamily="34" charset="0"/>
            </a:endParaRPr>
          </a:p>
        </p:txBody>
      </p:sp>
      <p:sp>
        <p:nvSpPr>
          <p:cNvPr id="3" name="Rounded Rectangle 2"/>
          <p:cNvSpPr/>
          <p:nvPr/>
        </p:nvSpPr>
        <p:spPr>
          <a:xfrm>
            <a:off x="179512" y="1124744"/>
            <a:ext cx="8712968" cy="5544616"/>
          </a:xfrm>
          <a:prstGeom prst="roundRect">
            <a:avLst>
              <a:gd name="adj" fmla="val 4532"/>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40" b="1" dirty="0">
                <a:solidFill>
                  <a:srgbClr val="C00000"/>
                </a:solidFill>
                <a:latin typeface="Arial" panose="020B0604020202020204" pitchFamily="34" charset="0"/>
                <a:cs typeface="Arial" panose="020B0604020202020204" pitchFamily="34" charset="0"/>
              </a:rPr>
              <a:t>Questions</a:t>
            </a:r>
          </a:p>
          <a:p>
            <a:pPr marL="534988" indent="-534988"/>
            <a:r>
              <a:rPr lang="en-US" sz="2140" b="1" dirty="0">
                <a:solidFill>
                  <a:schemeClr val="tx1"/>
                </a:solidFill>
                <a:latin typeface="Arial" panose="020B0604020202020204" pitchFamily="34" charset="0"/>
                <a:cs typeface="Arial" panose="020B0604020202020204" pitchFamily="34" charset="0"/>
              </a:rPr>
              <a:t>A1</a:t>
            </a:r>
            <a:r>
              <a:rPr lang="en-US" sz="2140" dirty="0">
                <a:solidFill>
                  <a:schemeClr val="tx1"/>
                </a:solidFill>
                <a:latin typeface="Arial" panose="020B0604020202020204" pitchFamily="34" charset="0"/>
                <a:cs typeface="Arial" panose="020B0604020202020204" pitchFamily="34" charset="0"/>
              </a:rPr>
              <a:t> </a:t>
            </a:r>
            <a:r>
              <a:rPr lang="en-US" sz="2140" dirty="0" smtClean="0">
                <a:solidFill>
                  <a:schemeClr val="tx1"/>
                </a:solidFill>
                <a:latin typeface="Arial" panose="020B0604020202020204" pitchFamily="34" charset="0"/>
                <a:cs typeface="Arial" panose="020B0604020202020204" pitchFamily="34" charset="0"/>
              </a:rPr>
              <a:t>	Does </a:t>
            </a:r>
            <a:r>
              <a:rPr lang="en-US" sz="2140" dirty="0">
                <a:solidFill>
                  <a:schemeClr val="tx1"/>
                </a:solidFill>
                <a:latin typeface="Arial" panose="020B0604020202020204" pitchFamily="34" charset="0"/>
                <a:cs typeface="Arial" panose="020B0604020202020204" pitchFamily="34" charset="0"/>
              </a:rPr>
              <a:t>the enzyme have an optimum pH? If it does, what do your results suggest it to be?</a:t>
            </a:r>
          </a:p>
          <a:p>
            <a:pPr marL="534988" indent="-534988"/>
            <a:r>
              <a:rPr lang="en-US" sz="2140" b="1" dirty="0">
                <a:solidFill>
                  <a:schemeClr val="tx1"/>
                </a:solidFill>
                <a:latin typeface="Arial" panose="020B0604020202020204" pitchFamily="34" charset="0"/>
                <a:cs typeface="Arial" panose="020B0604020202020204" pitchFamily="34" charset="0"/>
              </a:rPr>
              <a:t>A2</a:t>
            </a:r>
            <a:r>
              <a:rPr lang="en-US" sz="2140" dirty="0">
                <a:solidFill>
                  <a:schemeClr val="tx1"/>
                </a:solidFill>
                <a:latin typeface="Arial" panose="020B0604020202020204" pitchFamily="34" charset="0"/>
                <a:cs typeface="Arial" panose="020B0604020202020204" pitchFamily="34" charset="0"/>
              </a:rPr>
              <a:t> </a:t>
            </a:r>
            <a:r>
              <a:rPr lang="en-US" sz="2140" dirty="0" smtClean="0">
                <a:solidFill>
                  <a:schemeClr val="tx1"/>
                </a:solidFill>
                <a:latin typeface="Arial" panose="020B0604020202020204" pitchFamily="34" charset="0"/>
                <a:cs typeface="Arial" panose="020B0604020202020204" pitchFamily="34" charset="0"/>
              </a:rPr>
              <a:t>	Do </a:t>
            </a:r>
            <a:r>
              <a:rPr lang="en-US" sz="2140" dirty="0">
                <a:solidFill>
                  <a:schemeClr val="tx1"/>
                </a:solidFill>
                <a:latin typeface="Arial" panose="020B0604020202020204" pitchFamily="34" charset="0"/>
                <a:cs typeface="Arial" panose="020B0604020202020204" pitchFamily="34" charset="0"/>
              </a:rPr>
              <a:t>your results support the hypothesis you were testing, or do they disprove it? Explain your answer.</a:t>
            </a:r>
          </a:p>
          <a:p>
            <a:pPr marL="534988" indent="-534988"/>
            <a:r>
              <a:rPr lang="en-US" sz="2140" b="1" dirty="0">
                <a:solidFill>
                  <a:schemeClr val="tx1"/>
                </a:solidFill>
                <a:latin typeface="Arial" panose="020B0604020202020204" pitchFamily="34" charset="0"/>
                <a:cs typeface="Arial" panose="020B0604020202020204" pitchFamily="34" charset="0"/>
              </a:rPr>
              <a:t>A3</a:t>
            </a:r>
            <a:r>
              <a:rPr lang="en-US" sz="2140" dirty="0">
                <a:solidFill>
                  <a:schemeClr val="tx1"/>
                </a:solidFill>
                <a:latin typeface="Arial" panose="020B0604020202020204" pitchFamily="34" charset="0"/>
                <a:cs typeface="Arial" panose="020B0604020202020204" pitchFamily="34" charset="0"/>
              </a:rPr>
              <a:t> </a:t>
            </a:r>
            <a:r>
              <a:rPr lang="en-US" sz="2140" dirty="0" smtClean="0">
                <a:solidFill>
                  <a:schemeClr val="tx1"/>
                </a:solidFill>
                <a:latin typeface="Arial" panose="020B0604020202020204" pitchFamily="34" charset="0"/>
                <a:cs typeface="Arial" panose="020B0604020202020204" pitchFamily="34" charset="0"/>
              </a:rPr>
              <a:t>	What </a:t>
            </a:r>
            <a:r>
              <a:rPr lang="en-US" sz="2140" dirty="0">
                <a:solidFill>
                  <a:schemeClr val="tx1"/>
                </a:solidFill>
                <a:latin typeface="Arial" panose="020B0604020202020204" pitchFamily="34" charset="0"/>
                <a:cs typeface="Arial" panose="020B0604020202020204" pitchFamily="34" charset="0"/>
              </a:rPr>
              <a:t>is the effect of boiling the extract?</a:t>
            </a:r>
          </a:p>
          <a:p>
            <a:pPr marL="534988" indent="-534988"/>
            <a:r>
              <a:rPr lang="en-US" sz="2140" b="1" dirty="0">
                <a:solidFill>
                  <a:schemeClr val="tx1"/>
                </a:solidFill>
                <a:latin typeface="Arial" panose="020B0604020202020204" pitchFamily="34" charset="0"/>
                <a:cs typeface="Arial" panose="020B0604020202020204" pitchFamily="34" charset="0"/>
              </a:rPr>
              <a:t>A4</a:t>
            </a:r>
            <a:r>
              <a:rPr lang="en-US" sz="2140" dirty="0">
                <a:solidFill>
                  <a:schemeClr val="tx1"/>
                </a:solidFill>
                <a:latin typeface="Arial" panose="020B0604020202020204" pitchFamily="34" charset="0"/>
                <a:cs typeface="Arial" panose="020B0604020202020204" pitchFamily="34" charset="0"/>
              </a:rPr>
              <a:t> </a:t>
            </a:r>
            <a:r>
              <a:rPr lang="en-US" sz="2140" dirty="0" smtClean="0">
                <a:solidFill>
                  <a:schemeClr val="tx1"/>
                </a:solidFill>
                <a:latin typeface="Arial" panose="020B0604020202020204" pitchFamily="34" charset="0"/>
                <a:cs typeface="Arial" panose="020B0604020202020204" pitchFamily="34" charset="0"/>
              </a:rPr>
              <a:t>	Why </a:t>
            </a:r>
            <a:r>
              <a:rPr lang="en-US" sz="2140" dirty="0">
                <a:solidFill>
                  <a:schemeClr val="tx1"/>
                </a:solidFill>
                <a:latin typeface="Arial" panose="020B0604020202020204" pitchFamily="34" charset="0"/>
                <a:cs typeface="Arial" panose="020B0604020202020204" pitchFamily="34" charset="0"/>
              </a:rPr>
              <a:t>do the filter paper squares have to be exactly the same size?</a:t>
            </a:r>
          </a:p>
          <a:p>
            <a:pPr marL="534988" indent="-534988"/>
            <a:r>
              <a:rPr lang="en-US" sz="2140" b="1" dirty="0">
                <a:solidFill>
                  <a:schemeClr val="tx1"/>
                </a:solidFill>
                <a:latin typeface="Arial" panose="020B0604020202020204" pitchFamily="34" charset="0"/>
                <a:cs typeface="Arial" panose="020B0604020202020204" pitchFamily="34" charset="0"/>
              </a:rPr>
              <a:t>A5</a:t>
            </a:r>
            <a:r>
              <a:rPr lang="en-US" sz="2140" dirty="0">
                <a:solidFill>
                  <a:schemeClr val="tx1"/>
                </a:solidFill>
                <a:latin typeface="Arial" panose="020B0604020202020204" pitchFamily="34" charset="0"/>
                <a:cs typeface="Arial" panose="020B0604020202020204" pitchFamily="34" charset="0"/>
              </a:rPr>
              <a:t> </a:t>
            </a:r>
            <a:r>
              <a:rPr lang="en-US" sz="2140" dirty="0" smtClean="0">
                <a:solidFill>
                  <a:schemeClr val="tx1"/>
                </a:solidFill>
                <a:latin typeface="Arial" panose="020B0604020202020204" pitchFamily="34" charset="0"/>
                <a:cs typeface="Arial" panose="020B0604020202020204" pitchFamily="34" charset="0"/>
              </a:rPr>
              <a:t>	In </a:t>
            </a:r>
            <a:r>
              <a:rPr lang="en-US" sz="2140" dirty="0">
                <a:solidFill>
                  <a:schemeClr val="tx1"/>
                </a:solidFill>
                <a:latin typeface="Arial" panose="020B0604020202020204" pitchFamily="34" charset="0"/>
                <a:cs typeface="Arial" panose="020B0604020202020204" pitchFamily="34" charset="0"/>
              </a:rPr>
              <a:t>most experiments in biology, we can never be quite sure that we would get exactly the same results if we did it again. There are always some limitations on the reliability of the data that we collect. Can you think of any reasons why the results you got in your experiment might not be absolutely reliable? For example:</a:t>
            </a:r>
          </a:p>
          <a:p>
            <a:pPr marL="1069975" indent="-431800">
              <a:buFont typeface="Wingdings" panose="05000000000000000000" pitchFamily="2" charset="2"/>
              <a:buChar char="§"/>
            </a:pPr>
            <a:r>
              <a:rPr lang="en-US" sz="2140" dirty="0" smtClean="0">
                <a:solidFill>
                  <a:schemeClr val="tx1"/>
                </a:solidFill>
                <a:latin typeface="Arial" panose="020B0604020202020204" pitchFamily="34" charset="0"/>
                <a:cs typeface="Arial" panose="020B0604020202020204" pitchFamily="34" charset="0"/>
              </a:rPr>
              <a:t>Might </a:t>
            </a:r>
            <a:r>
              <a:rPr lang="en-US" sz="2140" dirty="0">
                <a:solidFill>
                  <a:schemeClr val="tx1"/>
                </a:solidFill>
                <a:latin typeface="Arial" panose="020B0604020202020204" pitchFamily="34" charset="0"/>
                <a:cs typeface="Arial" panose="020B0604020202020204" pitchFamily="34" charset="0"/>
              </a:rPr>
              <a:t>there have been any variables that were not controlled and that might have affected the results?</a:t>
            </a:r>
          </a:p>
          <a:p>
            <a:pPr marL="1069975" indent="-431800">
              <a:buFont typeface="Wingdings" panose="05000000000000000000" pitchFamily="2" charset="2"/>
              <a:buChar char="§"/>
            </a:pPr>
            <a:r>
              <a:rPr lang="en-US" sz="2140" dirty="0" smtClean="0">
                <a:solidFill>
                  <a:schemeClr val="tx1"/>
                </a:solidFill>
                <a:latin typeface="Arial" panose="020B0604020202020204" pitchFamily="34" charset="0"/>
                <a:cs typeface="Arial" panose="020B0604020202020204" pitchFamily="34" charset="0"/>
              </a:rPr>
              <a:t>Were </a:t>
            </a:r>
            <a:r>
              <a:rPr lang="en-US" sz="2140" dirty="0">
                <a:solidFill>
                  <a:schemeClr val="tx1"/>
                </a:solidFill>
                <a:latin typeface="Arial" panose="020B0604020202020204" pitchFamily="34" charset="0"/>
                <a:cs typeface="Arial" panose="020B0604020202020204" pitchFamily="34" charset="0"/>
              </a:rPr>
              <a:t>you able to measure the volumes and times as accurately as you </a:t>
            </a:r>
            <a:r>
              <a:rPr lang="en-US" sz="2140" dirty="0" smtClean="0">
                <a:solidFill>
                  <a:schemeClr val="tx1"/>
                </a:solidFill>
                <a:latin typeface="Arial" panose="020B0604020202020204" pitchFamily="34" charset="0"/>
                <a:cs typeface="Arial" panose="020B0604020202020204" pitchFamily="34" charset="0"/>
              </a:rPr>
              <a:t>would have </a:t>
            </a:r>
            <a:r>
              <a:rPr lang="en-US" sz="2140" dirty="0">
                <a:solidFill>
                  <a:schemeClr val="tx1"/>
                </a:solidFill>
                <a:latin typeface="Arial" panose="020B0604020202020204" pitchFamily="34" charset="0"/>
                <a:cs typeface="Arial" panose="020B0604020202020204" pitchFamily="34" charset="0"/>
              </a:rPr>
              <a:t>liked?</a:t>
            </a:r>
          </a:p>
        </p:txBody>
      </p:sp>
      <p:sp>
        <p:nvSpPr>
          <p:cNvPr id="4" name="TextBox 3">
            <a:hlinkClick r:id="rId3" action="ppaction://hlinkfile"/>
          </p:cNvPr>
          <p:cNvSpPr txBox="1"/>
          <p:nvPr/>
        </p:nvSpPr>
        <p:spPr>
          <a:xfrm>
            <a:off x="8244408" y="2348880"/>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7" name="TextBox 6">
            <a:hlinkClick r:id="rId4" action="ppaction://hlinksldjump"/>
          </p:cNvPr>
          <p:cNvSpPr txBox="1"/>
          <p:nvPr/>
        </p:nvSpPr>
        <p:spPr>
          <a:xfrm>
            <a:off x="8100392" y="5746030"/>
            <a:ext cx="679460" cy="923330"/>
          </a:xfrm>
          <a:prstGeom prst="rect">
            <a:avLst/>
          </a:prstGeom>
          <a:noFill/>
        </p:spPr>
        <p:txBody>
          <a:bodyPr wrap="square" rtlCol="0">
            <a:spAutoFit/>
          </a:bodyPr>
          <a:lstStyle/>
          <a:p>
            <a:r>
              <a:rPr lang="en-IE" sz="5400" b="1" dirty="0" smtClean="0">
                <a:solidFill>
                  <a:srgbClr val="FF0000"/>
                </a:solidFill>
              </a:rPr>
              <a:t>Q</a:t>
            </a:r>
            <a:endParaRPr lang="en-GB" sz="5400" b="1" dirty="0">
              <a:solidFill>
                <a:srgbClr val="FF0000"/>
              </a:solidFill>
            </a:endParaRPr>
          </a:p>
        </p:txBody>
      </p:sp>
    </p:spTree>
    <p:extLst>
      <p:ext uri="{BB962C8B-B14F-4D97-AF65-F5344CB8AC3E}">
        <p14:creationId xmlns:p14="http://schemas.microsoft.com/office/powerpoint/2010/main" val="2295723171"/>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560840" cy="625434"/>
          </a:xfrm>
        </p:spPr>
        <p:txBody>
          <a:bodyPr>
            <a:noAutofit/>
          </a:bodyPr>
          <a:lstStyle/>
          <a:p>
            <a:r>
              <a:rPr lang="en-GB" dirty="0" smtClean="0"/>
              <a:t>5.2 – Activity 5.3 and 5.4</a:t>
            </a:r>
            <a:endParaRPr lang="en-GB" b="1" dirty="0" smtClean="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54</a:t>
            </a:r>
            <a:endParaRPr lang="en-GB" sz="1400" b="1" dirty="0">
              <a:latin typeface="Arial" panose="020B0604020202020204" pitchFamily="34" charset="0"/>
              <a:cs typeface="Arial" panose="020B0604020202020204" pitchFamily="34" charset="0"/>
            </a:endParaRPr>
          </a:p>
        </p:txBody>
      </p:sp>
      <p:sp>
        <p:nvSpPr>
          <p:cNvPr id="3" name="Rounded Rectangle 2">
            <a:hlinkClick r:id="rId3" action="ppaction://hlinkfile"/>
          </p:cNvPr>
          <p:cNvSpPr/>
          <p:nvPr/>
        </p:nvSpPr>
        <p:spPr>
          <a:xfrm>
            <a:off x="179512" y="1124744"/>
            <a:ext cx="8712968" cy="647074"/>
          </a:xfrm>
          <a:prstGeom prst="roundRect">
            <a:avLst>
              <a:gd name="adj" fmla="val 4532"/>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34988" indent="-534988"/>
            <a:r>
              <a:rPr lang="en-US" sz="2000" b="1" dirty="0">
                <a:solidFill>
                  <a:schemeClr val="tx1"/>
                </a:solidFill>
                <a:latin typeface="Arial" panose="020B0604020202020204" pitchFamily="34" charset="0"/>
                <a:cs typeface="Arial" panose="020B0604020202020204" pitchFamily="34" charset="0"/>
              </a:rPr>
              <a:t>Activity 5.3</a:t>
            </a:r>
          </a:p>
          <a:p>
            <a:pPr marL="534988" indent="-534988"/>
            <a:r>
              <a:rPr lang="en-US" sz="2000" dirty="0">
                <a:solidFill>
                  <a:schemeClr val="tx1"/>
                </a:solidFill>
                <a:latin typeface="Arial" panose="020B0604020202020204" pitchFamily="34" charset="0"/>
                <a:cs typeface="Arial" panose="020B0604020202020204" pitchFamily="34" charset="0"/>
              </a:rPr>
              <a:t>Investigate the effect of temperature on the activity of amylase</a:t>
            </a:r>
          </a:p>
        </p:txBody>
      </p:sp>
      <p:sp>
        <p:nvSpPr>
          <p:cNvPr id="6" name="Rounded Rectangle 5">
            <a:hlinkClick r:id="rId4" action="ppaction://hlinkfile"/>
          </p:cNvPr>
          <p:cNvSpPr/>
          <p:nvPr/>
        </p:nvSpPr>
        <p:spPr>
          <a:xfrm>
            <a:off x="179512" y="1910697"/>
            <a:ext cx="8712968" cy="726215"/>
          </a:xfrm>
          <a:prstGeom prst="roundRect">
            <a:avLst>
              <a:gd name="adj" fmla="val 4532"/>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34988" indent="-534988"/>
            <a:r>
              <a:rPr lang="en-US" sz="2000" b="1" dirty="0">
                <a:solidFill>
                  <a:schemeClr val="tx1"/>
                </a:solidFill>
                <a:latin typeface="Arial" panose="020B0604020202020204" pitchFamily="34" charset="0"/>
                <a:cs typeface="Arial" panose="020B0604020202020204" pitchFamily="34" charset="0"/>
              </a:rPr>
              <a:t>Activity </a:t>
            </a:r>
            <a:r>
              <a:rPr lang="en-US" sz="2000" b="1" dirty="0" smtClean="0">
                <a:solidFill>
                  <a:schemeClr val="tx1"/>
                </a:solidFill>
                <a:latin typeface="Arial" panose="020B0604020202020204" pitchFamily="34" charset="0"/>
                <a:cs typeface="Arial" panose="020B0604020202020204" pitchFamily="34" charset="0"/>
              </a:rPr>
              <a:t>5.4</a:t>
            </a:r>
            <a:endParaRPr lang="en-US" sz="2000" b="1" dirty="0">
              <a:solidFill>
                <a:schemeClr val="tx1"/>
              </a:solidFill>
              <a:latin typeface="Arial" panose="020B0604020202020204" pitchFamily="34" charset="0"/>
              <a:cs typeface="Arial" panose="020B0604020202020204" pitchFamily="34" charset="0"/>
            </a:endParaRPr>
          </a:p>
          <a:p>
            <a:pPr marL="534988" indent="-534988"/>
            <a:r>
              <a:rPr lang="en-US" sz="2000" dirty="0">
                <a:solidFill>
                  <a:schemeClr val="tx1"/>
                </a:solidFill>
                <a:latin typeface="Arial" panose="020B0604020202020204" pitchFamily="34" charset="0"/>
                <a:cs typeface="Arial" panose="020B0604020202020204" pitchFamily="34" charset="0"/>
              </a:rPr>
              <a:t>Investigating the effect of temperature on the activity of catalase</a:t>
            </a:r>
          </a:p>
        </p:txBody>
      </p:sp>
      <p:pic>
        <p:nvPicPr>
          <p:cNvPr id="7" name="Picture 2" descr="Image result for cd png">
            <a:hlinkClick r:id="rId3" action="ppaction://hlinkfile"/>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8532440" y="980728"/>
            <a:ext cx="551038" cy="55801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Image result for cd png">
            <a:hlinkClick r:id="rId4" action="ppaction://hlinkfile"/>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8532440" y="1771268"/>
            <a:ext cx="551038" cy="558013"/>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179512" y="2774826"/>
            <a:ext cx="8712967" cy="3909923"/>
            <a:chOff x="179512" y="6669360"/>
            <a:chExt cx="8712967" cy="3909923"/>
          </a:xfrm>
        </p:grpSpPr>
        <p:sp>
          <p:nvSpPr>
            <p:cNvPr id="10" name="Rectangle 9"/>
            <p:cNvSpPr/>
            <p:nvPr/>
          </p:nvSpPr>
          <p:spPr>
            <a:xfrm>
              <a:off x="179512" y="7101408"/>
              <a:ext cx="8712967" cy="3477875"/>
            </a:xfrm>
            <a:prstGeom prst="rect">
              <a:avLst/>
            </a:prstGeom>
            <a:solidFill>
              <a:schemeClr val="accent6">
                <a:lumMod val="20000"/>
                <a:lumOff val="80000"/>
              </a:schemeClr>
            </a:solidFill>
          </p:spPr>
          <p:txBody>
            <a:bodyPr wrap="square">
              <a:spAutoFit/>
            </a:bodyPr>
            <a:lstStyle/>
            <a:p>
              <a:pPr>
                <a:buClr>
                  <a:srgbClr val="C00000"/>
                </a:buClr>
                <a:buSzPct val="80000"/>
              </a:pPr>
              <a:r>
                <a:rPr lang="en-US" sz="1100" b="1" dirty="0" smtClean="0">
                  <a:latin typeface="Arial" panose="020B0604020202020204" pitchFamily="34" charset="0"/>
                  <a:cs typeface="Arial" panose="020B0604020202020204" pitchFamily="34" charset="0"/>
                </a:rPr>
                <a:t/>
              </a:r>
              <a:br>
                <a:rPr lang="en-US" sz="1100" b="1" dirty="0" smtClean="0">
                  <a:latin typeface="Arial" panose="020B0604020202020204" pitchFamily="34" charset="0"/>
                  <a:cs typeface="Arial" panose="020B0604020202020204" pitchFamily="34" charset="0"/>
                </a:rPr>
              </a:br>
              <a:r>
                <a:rPr lang="en-US" sz="1900" b="1" dirty="0" smtClean="0">
                  <a:latin typeface="Arial" panose="020B0604020202020204" pitchFamily="34" charset="0"/>
                  <a:cs typeface="Arial" panose="020B0604020202020204" pitchFamily="34" charset="0"/>
                </a:rPr>
                <a:t>You </a:t>
              </a:r>
              <a:r>
                <a:rPr lang="en-US" sz="1900" b="1" dirty="0">
                  <a:latin typeface="Arial" panose="020B0604020202020204" pitchFamily="34" charset="0"/>
                  <a:cs typeface="Arial" panose="020B0604020202020204" pitchFamily="34" charset="0"/>
                </a:rPr>
                <a:t>should know:</a:t>
              </a:r>
            </a:p>
            <a:p>
              <a:pPr marL="361950" indent="-361950">
                <a:buClr>
                  <a:srgbClr val="C00000"/>
                </a:buClr>
                <a:buSzPct val="80000"/>
                <a:buFont typeface="Wingdings" panose="05000000000000000000" pitchFamily="2" charset="2"/>
                <a:buChar char="v"/>
              </a:pPr>
              <a:r>
                <a:rPr lang="en-US" sz="1900" dirty="0" smtClean="0">
                  <a:latin typeface="Arial" panose="020B0604020202020204" pitchFamily="34" charset="0"/>
                  <a:cs typeface="Arial" panose="020B0604020202020204" pitchFamily="34" charset="0"/>
                </a:rPr>
                <a:t>how </a:t>
              </a:r>
              <a:r>
                <a:rPr lang="en-US" sz="1900" dirty="0">
                  <a:latin typeface="Arial" panose="020B0604020202020204" pitchFamily="34" charset="0"/>
                  <a:cs typeface="Arial" panose="020B0604020202020204" pitchFamily="34" charset="0"/>
                </a:rPr>
                <a:t>enzymes work as biological catalysts</a:t>
              </a:r>
            </a:p>
            <a:p>
              <a:pPr marL="361950" indent="-361950">
                <a:buClr>
                  <a:srgbClr val="C00000"/>
                </a:buClr>
                <a:buSzPct val="80000"/>
                <a:buFont typeface="Wingdings" panose="05000000000000000000" pitchFamily="2" charset="2"/>
                <a:buChar char="v"/>
              </a:pPr>
              <a:r>
                <a:rPr lang="en-US" sz="1900" dirty="0" smtClean="0">
                  <a:latin typeface="Arial" panose="020B0604020202020204" pitchFamily="34" charset="0"/>
                  <a:cs typeface="Arial" panose="020B0604020202020204" pitchFamily="34" charset="0"/>
                </a:rPr>
                <a:t>how </a:t>
              </a:r>
              <a:r>
                <a:rPr lang="en-US" sz="1900" dirty="0">
                  <a:latin typeface="Arial" panose="020B0604020202020204" pitchFamily="34" charset="0"/>
                  <a:cs typeface="Arial" panose="020B0604020202020204" pitchFamily="34" charset="0"/>
                </a:rPr>
                <a:t>enzymes are named</a:t>
              </a:r>
            </a:p>
            <a:p>
              <a:pPr marL="361950" indent="-361950">
                <a:buClr>
                  <a:srgbClr val="C00000"/>
                </a:buClr>
                <a:buSzPct val="80000"/>
                <a:buFont typeface="Wingdings" panose="05000000000000000000" pitchFamily="2" charset="2"/>
                <a:buChar char="v"/>
              </a:pPr>
              <a:r>
                <a:rPr lang="en-US" sz="1900" dirty="0" smtClean="0">
                  <a:latin typeface="Arial" panose="020B0604020202020204" pitchFamily="34" charset="0"/>
                  <a:cs typeface="Arial" panose="020B0604020202020204" pitchFamily="34" charset="0"/>
                </a:rPr>
                <a:t>about </a:t>
              </a:r>
              <a:r>
                <a:rPr lang="en-US" sz="1900" dirty="0">
                  <a:latin typeface="Arial" panose="020B0604020202020204" pitchFamily="34" charset="0"/>
                  <a:cs typeface="Arial" panose="020B0604020202020204" pitchFamily="34" charset="0"/>
                </a:rPr>
                <a:t>active sites, substrates and products</a:t>
              </a:r>
            </a:p>
            <a:p>
              <a:pPr marL="361950" indent="-361950">
                <a:buClr>
                  <a:srgbClr val="C00000"/>
                </a:buClr>
                <a:buSzPct val="80000"/>
                <a:buFont typeface="Wingdings" panose="05000000000000000000" pitchFamily="2" charset="2"/>
                <a:buChar char="v"/>
              </a:pPr>
              <a:r>
                <a:rPr lang="en-US" sz="1900" dirty="0" smtClean="0">
                  <a:latin typeface="Arial" panose="020B0604020202020204" pitchFamily="34" charset="0"/>
                  <a:cs typeface="Arial" panose="020B0604020202020204" pitchFamily="34" charset="0"/>
                </a:rPr>
                <a:t>why </a:t>
              </a:r>
              <a:r>
                <a:rPr lang="en-US" sz="1900" dirty="0">
                  <a:latin typeface="Arial" panose="020B0604020202020204" pitchFamily="34" charset="0"/>
                  <a:cs typeface="Arial" panose="020B0604020202020204" pitchFamily="34" charset="0"/>
                </a:rPr>
                <a:t>enzymes are specific for their particular substrates</a:t>
              </a:r>
            </a:p>
            <a:p>
              <a:pPr marL="361950" indent="-361950">
                <a:buClr>
                  <a:srgbClr val="C00000"/>
                </a:buClr>
                <a:buSzPct val="80000"/>
                <a:buFont typeface="Wingdings" panose="05000000000000000000" pitchFamily="2" charset="2"/>
                <a:buChar char="v"/>
              </a:pPr>
              <a:r>
                <a:rPr lang="en-US" sz="1900" dirty="0" smtClean="0">
                  <a:latin typeface="Arial" panose="020B0604020202020204" pitchFamily="34" charset="0"/>
                  <a:cs typeface="Arial" panose="020B0604020202020204" pitchFamily="34" charset="0"/>
                </a:rPr>
                <a:t>how </a:t>
              </a:r>
              <a:r>
                <a:rPr lang="en-US" sz="1900" dirty="0">
                  <a:latin typeface="Arial" panose="020B0604020202020204" pitchFamily="34" charset="0"/>
                  <a:cs typeface="Arial" panose="020B0604020202020204" pitchFamily="34" charset="0"/>
                </a:rPr>
                <a:t>temperature affects enzyme </a:t>
              </a:r>
              <a:r>
                <a:rPr lang="en-US" sz="1900" dirty="0" smtClean="0">
                  <a:latin typeface="Arial" panose="020B0604020202020204" pitchFamily="34" charset="0"/>
                  <a:cs typeface="Arial" panose="020B0604020202020204" pitchFamily="34" charset="0"/>
                </a:rPr>
                <a:t>activity</a:t>
              </a:r>
            </a:p>
            <a:p>
              <a:pPr marL="361950" indent="-361950">
                <a:buClr>
                  <a:srgbClr val="C00000"/>
                </a:buClr>
                <a:buSzPct val="80000"/>
                <a:buFont typeface="Wingdings" panose="05000000000000000000" pitchFamily="2" charset="2"/>
                <a:buChar char="v"/>
              </a:pPr>
              <a:r>
                <a:rPr lang="en-US" sz="1900" dirty="0" smtClean="0">
                  <a:latin typeface="Arial" panose="020B0604020202020204" pitchFamily="34" charset="0"/>
                  <a:cs typeface="Arial" panose="020B0604020202020204" pitchFamily="34" charset="0"/>
                </a:rPr>
                <a:t>why </a:t>
              </a:r>
              <a:r>
                <a:rPr lang="en-US" sz="1900" dirty="0">
                  <a:latin typeface="Arial" panose="020B0604020202020204" pitchFamily="34" charset="0"/>
                  <a:cs typeface="Arial" panose="020B0604020202020204" pitchFamily="34" charset="0"/>
                </a:rPr>
                <a:t>temperature affects enzyme activity</a:t>
              </a:r>
            </a:p>
            <a:p>
              <a:pPr marL="361950" indent="-361950">
                <a:buClr>
                  <a:srgbClr val="C00000"/>
                </a:buClr>
                <a:buSzPct val="80000"/>
                <a:buFont typeface="Wingdings" panose="05000000000000000000" pitchFamily="2" charset="2"/>
                <a:buChar char="v"/>
              </a:pPr>
              <a:r>
                <a:rPr lang="en-US" sz="1900" dirty="0" smtClean="0">
                  <a:latin typeface="Arial" panose="020B0604020202020204" pitchFamily="34" charset="0"/>
                  <a:cs typeface="Arial" panose="020B0604020202020204" pitchFamily="34" charset="0"/>
                </a:rPr>
                <a:t>how </a:t>
              </a:r>
              <a:r>
                <a:rPr lang="en-US" sz="1900" dirty="0">
                  <a:latin typeface="Arial" panose="020B0604020202020204" pitchFamily="34" charset="0"/>
                  <a:cs typeface="Arial" panose="020B0604020202020204" pitchFamily="34" charset="0"/>
                </a:rPr>
                <a:t>pH affects enzyme activity</a:t>
              </a:r>
            </a:p>
            <a:p>
              <a:pPr marL="361950" indent="-361950">
                <a:buClr>
                  <a:srgbClr val="C00000"/>
                </a:buClr>
                <a:buSzPct val="80000"/>
                <a:buFont typeface="Wingdings" panose="05000000000000000000" pitchFamily="2" charset="2"/>
                <a:buChar char="v"/>
              </a:pPr>
              <a:r>
                <a:rPr lang="en-US" sz="1900" dirty="0" smtClean="0">
                  <a:latin typeface="Arial" panose="020B0604020202020204" pitchFamily="34" charset="0"/>
                  <a:cs typeface="Arial" panose="020B0604020202020204" pitchFamily="34" charset="0"/>
                </a:rPr>
                <a:t>why </a:t>
              </a:r>
              <a:r>
                <a:rPr lang="en-US" sz="1900" dirty="0">
                  <a:latin typeface="Arial" panose="020B0604020202020204" pitchFamily="34" charset="0"/>
                  <a:cs typeface="Arial" panose="020B0604020202020204" pitchFamily="34" charset="0"/>
                </a:rPr>
                <a:t>pH affects enzyme activity</a:t>
              </a:r>
            </a:p>
            <a:p>
              <a:pPr marL="361950" indent="-361950">
                <a:buClr>
                  <a:srgbClr val="C00000"/>
                </a:buClr>
                <a:buSzPct val="80000"/>
                <a:buFont typeface="Wingdings" panose="05000000000000000000" pitchFamily="2" charset="2"/>
                <a:buChar char="v"/>
              </a:pPr>
              <a:r>
                <a:rPr lang="en-US" sz="1900" dirty="0" smtClean="0">
                  <a:latin typeface="Arial" panose="020B0604020202020204" pitchFamily="34" charset="0"/>
                  <a:cs typeface="Arial" panose="020B0604020202020204" pitchFamily="34" charset="0"/>
                </a:rPr>
                <a:t>how </a:t>
              </a:r>
              <a:r>
                <a:rPr lang="en-US" sz="1900" dirty="0">
                  <a:latin typeface="Arial" panose="020B0604020202020204" pitchFamily="34" charset="0"/>
                  <a:cs typeface="Arial" panose="020B0604020202020204" pitchFamily="34" charset="0"/>
                </a:rPr>
                <a:t>to investigate the effect of temperature and pH on enzyme activity</a:t>
              </a:r>
            </a:p>
            <a:p>
              <a:pPr marL="361950" indent="-361950">
                <a:buClr>
                  <a:srgbClr val="C00000"/>
                </a:buClr>
                <a:buSzPct val="80000"/>
                <a:buFont typeface="Wingdings" panose="05000000000000000000" pitchFamily="2" charset="2"/>
                <a:buChar char="v"/>
              </a:pPr>
              <a:r>
                <a:rPr lang="en-US" sz="1900" dirty="0" smtClean="0">
                  <a:latin typeface="Arial" panose="020B0604020202020204" pitchFamily="34" charset="0"/>
                  <a:cs typeface="Arial" panose="020B0604020202020204" pitchFamily="34" charset="0"/>
                </a:rPr>
                <a:t>how </a:t>
              </a:r>
              <a:r>
                <a:rPr lang="en-US" sz="1900" dirty="0">
                  <a:latin typeface="Arial" panose="020B0604020202020204" pitchFamily="34" charset="0"/>
                  <a:cs typeface="Arial" panose="020B0604020202020204" pitchFamily="34" charset="0"/>
                </a:rPr>
                <a:t>to plan and carry out an investigation into enzyme activity.</a:t>
              </a:r>
            </a:p>
          </p:txBody>
        </p:sp>
        <p:sp>
          <p:nvSpPr>
            <p:cNvPr id="11" name="Rounded Rectangle 1"/>
            <p:cNvSpPr/>
            <p:nvPr/>
          </p:nvSpPr>
          <p:spPr>
            <a:xfrm>
              <a:off x="179512" y="6669360"/>
              <a:ext cx="8695075" cy="582166"/>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C00000"/>
                  </a:solidFill>
                  <a:latin typeface="Arial" panose="020B0604020202020204" pitchFamily="34" charset="0"/>
                  <a:cs typeface="Arial" panose="020B0604020202020204" pitchFamily="34" charset="0"/>
                </a:rPr>
                <a:t>Summary</a:t>
              </a:r>
              <a:endParaRPr lang="en-US" sz="2800" b="1" dirty="0">
                <a:solidFill>
                  <a:srgbClr val="C0000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704138704"/>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125899"/>
            <a:ext cx="8669691" cy="5586145"/>
          </a:xfrm>
          <a:prstGeom prst="rect">
            <a:avLst/>
          </a:prstGeom>
          <a:solidFill>
            <a:srgbClr val="F5FC9A"/>
          </a:solidFill>
          <a:ln w="57150">
            <a:solidFill>
              <a:srgbClr val="002060"/>
            </a:solidFill>
          </a:ln>
        </p:spPr>
        <p:txBody>
          <a:bodyPr wrap="square">
            <a:spAutoFit/>
          </a:bodyPr>
          <a:lstStyle/>
          <a:p>
            <a:pPr marL="361950" indent="-361950">
              <a:buClr>
                <a:srgbClr val="0070C0"/>
              </a:buClr>
              <a:buFont typeface="+mj-lt"/>
              <a:buAutoNum type="arabicPeriod"/>
              <a:tabLst>
                <a:tab pos="812800" algn="l"/>
                <a:tab pos="4300538" algn="l"/>
              </a:tabLst>
            </a:pPr>
            <a:r>
              <a:rPr lang="en-US" sz="2100" dirty="0" smtClean="0"/>
              <a:t>Explain </a:t>
            </a:r>
            <a:r>
              <a:rPr lang="en-US" sz="2100" dirty="0"/>
              <a:t>the meaning of each of these terms:</a:t>
            </a:r>
          </a:p>
          <a:p>
            <a:pPr marL="723900" indent="-342900">
              <a:buClr>
                <a:srgbClr val="0070C0"/>
              </a:buClr>
              <a:buFont typeface="+mj-lt"/>
              <a:buAutoNum type="alphaLcPeriod"/>
              <a:tabLst>
                <a:tab pos="812800" algn="l"/>
                <a:tab pos="4300538" algn="l"/>
              </a:tabLst>
            </a:pPr>
            <a:r>
              <a:rPr lang="en-US" sz="2100" dirty="0" smtClean="0"/>
              <a:t>enzyme</a:t>
            </a:r>
            <a:endParaRPr lang="en-US" sz="2100" dirty="0"/>
          </a:p>
          <a:p>
            <a:pPr marL="723900" indent="-342900">
              <a:buClr>
                <a:srgbClr val="0070C0"/>
              </a:buClr>
              <a:buFont typeface="+mj-lt"/>
              <a:buAutoNum type="alphaLcPeriod"/>
              <a:tabLst>
                <a:tab pos="812800" algn="l"/>
                <a:tab pos="4300538" algn="l"/>
              </a:tabLst>
            </a:pPr>
            <a:r>
              <a:rPr lang="en-US" sz="2100" dirty="0" smtClean="0"/>
              <a:t>denatured</a:t>
            </a:r>
            <a:endParaRPr lang="en-US" sz="2100" dirty="0"/>
          </a:p>
          <a:p>
            <a:pPr marL="723900" indent="-342900">
              <a:buClr>
                <a:srgbClr val="0070C0"/>
              </a:buClr>
              <a:buFont typeface="+mj-lt"/>
              <a:buAutoNum type="alphaLcPeriod"/>
              <a:tabLst>
                <a:tab pos="812800" algn="l"/>
                <a:tab pos="4300538" algn="l"/>
              </a:tabLst>
            </a:pPr>
            <a:r>
              <a:rPr lang="en-US" sz="2100" dirty="0" smtClean="0"/>
              <a:t>substrate</a:t>
            </a:r>
            <a:endParaRPr lang="en-US" sz="2100" dirty="0"/>
          </a:p>
          <a:p>
            <a:pPr marL="723900" indent="-342900">
              <a:buClr>
                <a:srgbClr val="0070C0"/>
              </a:buClr>
              <a:buFont typeface="+mj-lt"/>
              <a:buAutoNum type="alphaLcPeriod"/>
              <a:tabLst>
                <a:tab pos="812800" algn="l"/>
                <a:tab pos="4300538" algn="l"/>
              </a:tabLst>
            </a:pPr>
            <a:r>
              <a:rPr lang="en-US" sz="2100" dirty="0" smtClean="0"/>
              <a:t>product</a:t>
            </a:r>
            <a:endParaRPr lang="en-US" sz="2100" dirty="0"/>
          </a:p>
          <a:p>
            <a:pPr marL="723900" indent="-342900">
              <a:buClr>
                <a:srgbClr val="0070C0"/>
              </a:buClr>
              <a:buFont typeface="+mj-lt"/>
              <a:buAutoNum type="alphaLcPeriod"/>
              <a:tabLst>
                <a:tab pos="812800" algn="l"/>
                <a:tab pos="4300538" algn="l"/>
              </a:tabLst>
            </a:pPr>
            <a:r>
              <a:rPr lang="en-US" sz="2100" dirty="0" smtClean="0"/>
              <a:t>active </a:t>
            </a:r>
            <a:r>
              <a:rPr lang="en-US" sz="2100" dirty="0"/>
              <a:t>site.</a:t>
            </a:r>
          </a:p>
          <a:p>
            <a:pPr marL="361950" indent="-361950">
              <a:buClr>
                <a:srgbClr val="0070C0"/>
              </a:buClr>
              <a:buFont typeface="+mj-lt"/>
              <a:buAutoNum type="arabicPeriod" startAt="2"/>
              <a:tabLst>
                <a:tab pos="812800" algn="l"/>
                <a:tab pos="4300538" algn="l"/>
              </a:tabLst>
            </a:pPr>
            <a:r>
              <a:rPr lang="en-US" sz="2100" dirty="0" smtClean="0"/>
              <a:t>A </a:t>
            </a:r>
            <a:r>
              <a:rPr lang="en-US" sz="2100" dirty="0"/>
              <a:t>protease enzyme is found in the stomachs of humans. It catalyses the breakdown of long chains of amino acids (proteins) into individual amino acid molecules.</a:t>
            </a:r>
          </a:p>
          <a:p>
            <a:pPr marL="723900" indent="-342900">
              <a:buClr>
                <a:srgbClr val="0070C0"/>
              </a:buClr>
              <a:buFont typeface="+mj-lt"/>
              <a:buAutoNum type="alphaLcPeriod"/>
              <a:tabLst>
                <a:tab pos="812800" algn="l"/>
                <a:tab pos="4300538" algn="l"/>
              </a:tabLst>
            </a:pPr>
            <a:r>
              <a:rPr lang="en-US" sz="2100" dirty="0" smtClean="0"/>
              <a:t>Suggest </a:t>
            </a:r>
            <a:r>
              <a:rPr lang="en-US" sz="2100" dirty="0"/>
              <a:t>the optimum temperature for the activity of this protease enzyme, </a:t>
            </a:r>
            <a:endParaRPr lang="en-US" sz="2100" dirty="0" smtClean="0"/>
          </a:p>
          <a:p>
            <a:pPr marL="723900" indent="-342900">
              <a:buClr>
                <a:srgbClr val="0070C0"/>
              </a:buClr>
              <a:buFont typeface="+mj-lt"/>
              <a:buAutoNum type="alphaLcPeriod"/>
              <a:tabLst>
                <a:tab pos="812800" algn="l"/>
                <a:tab pos="4300538" algn="l"/>
              </a:tabLst>
            </a:pPr>
            <a:r>
              <a:rPr lang="en-US" sz="2100" dirty="0" smtClean="0"/>
              <a:t>The </a:t>
            </a:r>
            <a:r>
              <a:rPr lang="en-US" sz="2100" dirty="0"/>
              <a:t>stomach contains hydrochloric acid. Suggest the optimum pH for the activity of this protease enzyme.</a:t>
            </a:r>
          </a:p>
          <a:p>
            <a:pPr marL="723900" indent="-342900">
              <a:buClr>
                <a:srgbClr val="0070C0"/>
              </a:buClr>
              <a:buFont typeface="+mj-lt"/>
              <a:buAutoNum type="alphaLcPeriod"/>
              <a:tabLst>
                <a:tab pos="812800" algn="l"/>
                <a:tab pos="4300538" algn="l"/>
              </a:tabLst>
            </a:pPr>
            <a:r>
              <a:rPr lang="en-US" sz="2100" dirty="0" smtClean="0"/>
              <a:t>Explain </a:t>
            </a:r>
            <a:r>
              <a:rPr lang="en-US" sz="2100" dirty="0"/>
              <a:t>why the rate of an enzyme-controlled reaction is relatively slow at low temperatures, </a:t>
            </a:r>
            <a:endParaRPr lang="en-US" sz="2100" dirty="0" smtClean="0"/>
          </a:p>
          <a:p>
            <a:pPr marL="723900" indent="-342900">
              <a:buClr>
                <a:srgbClr val="0070C0"/>
              </a:buClr>
              <a:buFont typeface="+mj-lt"/>
              <a:buAutoNum type="alphaLcPeriod"/>
              <a:tabLst>
                <a:tab pos="812800" algn="l"/>
                <a:tab pos="4300538" algn="l"/>
              </a:tabLst>
            </a:pPr>
            <a:r>
              <a:rPr lang="en-US" sz="2100" dirty="0" smtClean="0"/>
              <a:t>Explain </a:t>
            </a:r>
            <a:r>
              <a:rPr lang="en-US" sz="2100" dirty="0"/>
              <a:t>why the rate of the reaction slows down above the enzymes optimum temperature</a:t>
            </a:r>
            <a:r>
              <a:rPr lang="en-US" sz="2100" dirty="0" smtClean="0"/>
              <a:t>.</a:t>
            </a:r>
            <a:endParaRPr lang="en-US" sz="2100" dirty="0"/>
          </a:p>
        </p:txBody>
      </p:sp>
      <p:sp>
        <p:nvSpPr>
          <p:cNvPr id="26" name="TextBox 25">
            <a:hlinkClick r:id="rId3" action="ppaction://hlinkfile"/>
          </p:cNvPr>
          <p:cNvSpPr txBox="1"/>
          <p:nvPr/>
        </p:nvSpPr>
        <p:spPr>
          <a:xfrm>
            <a:off x="8244408" y="1515884"/>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2" name="Round Same Side Corner Rectangle 11">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55</a:t>
            </a:r>
            <a:endParaRPr lang="en-GB" sz="1400" b="1" dirty="0">
              <a:latin typeface="Arial" panose="020B0604020202020204" pitchFamily="34" charset="0"/>
              <a:cs typeface="Arial" panose="020B0604020202020204" pitchFamily="34" charset="0"/>
            </a:endParaRPr>
          </a:p>
        </p:txBody>
      </p:sp>
      <p:sp>
        <p:nvSpPr>
          <p:cNvPr id="13" name="Title 1"/>
          <p:cNvSpPr>
            <a:spLocks noGrp="1"/>
          </p:cNvSpPr>
          <p:nvPr>
            <p:ph type="title"/>
          </p:nvPr>
        </p:nvSpPr>
        <p:spPr>
          <a:xfrm>
            <a:off x="107504" y="44624"/>
            <a:ext cx="7560840" cy="625434"/>
          </a:xfrm>
        </p:spPr>
        <p:txBody>
          <a:bodyPr>
            <a:noAutofit/>
          </a:bodyPr>
          <a:lstStyle/>
          <a:p>
            <a:r>
              <a:rPr lang="en-GB" dirty="0" smtClean="0"/>
              <a:t>5 – End of Chapter Questions</a:t>
            </a:r>
            <a:endParaRPr lang="en-GB" b="1" dirty="0" smtClean="0"/>
          </a:p>
        </p:txBody>
      </p:sp>
    </p:spTree>
    <p:extLst>
      <p:ext uri="{BB962C8B-B14F-4D97-AF65-F5344CB8AC3E}">
        <p14:creationId xmlns:p14="http://schemas.microsoft.com/office/powerpoint/2010/main" val="201313845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125899"/>
            <a:ext cx="8669691" cy="5632311"/>
          </a:xfrm>
          <a:prstGeom prst="rect">
            <a:avLst/>
          </a:prstGeom>
          <a:solidFill>
            <a:srgbClr val="F5FC9A"/>
          </a:solidFill>
          <a:ln w="57150">
            <a:solidFill>
              <a:srgbClr val="002060"/>
            </a:solidFill>
          </a:ln>
        </p:spPr>
        <p:txBody>
          <a:bodyPr wrap="square">
            <a:spAutoFit/>
          </a:bodyPr>
          <a:lstStyle/>
          <a:p>
            <a:pPr marL="361950" indent="-361950">
              <a:buClr>
                <a:srgbClr val="0070C0"/>
              </a:buClr>
              <a:buFont typeface="+mj-lt"/>
              <a:buAutoNum type="arabicPeriod" startAt="3"/>
              <a:tabLst>
                <a:tab pos="812800" algn="l"/>
                <a:tab pos="4300538" algn="l"/>
              </a:tabLst>
            </a:pPr>
            <a:r>
              <a:rPr lang="en-US" dirty="0" smtClean="0"/>
              <a:t>Students </a:t>
            </a:r>
            <a:r>
              <a:rPr lang="en-US" dirty="0"/>
              <a:t>investigated samples of amylase from 100 goats. 100 small filter paper discs were each soaked in a different sample of goat amylase. The students tested the activity of these amylase samples using plain paper. Plain paper contains </a:t>
            </a:r>
            <a:r>
              <a:rPr lang="en-US" dirty="0" smtClean="0"/>
              <a:t>starch.</a:t>
            </a:r>
            <a:br>
              <a:rPr lang="en-US" dirty="0" smtClean="0"/>
            </a:br>
            <a:r>
              <a:rPr lang="en-US" dirty="0" smtClean="0"/>
              <a:t>A </a:t>
            </a:r>
            <a:r>
              <a:rPr lang="en-US" dirty="0"/>
              <a:t>circle of plain paper was placed into a Petri dish as shown in the diagram below. Iodine solution was used to stain the starch in the plain paper.</a:t>
            </a:r>
          </a:p>
          <a:p>
            <a:pPr marL="723900" indent="-342900">
              <a:buClr>
                <a:srgbClr val="0070C0"/>
              </a:buClr>
              <a:buFont typeface="+mj-lt"/>
              <a:buAutoNum type="alphaLcPeriod"/>
              <a:tabLst>
                <a:tab pos="812800" algn="l"/>
                <a:tab pos="8435975" algn="r"/>
              </a:tabLst>
            </a:pPr>
            <a:r>
              <a:rPr lang="en-US" dirty="0" smtClean="0"/>
              <a:t>When </a:t>
            </a:r>
            <a:r>
              <a:rPr lang="en-US" dirty="0"/>
              <a:t>iodine solution reacts with the starch in the plain paper, what colour would you see? </a:t>
            </a:r>
            <a:r>
              <a:rPr lang="en-US" dirty="0" smtClean="0"/>
              <a:t>	[</a:t>
            </a:r>
            <a:r>
              <a:rPr lang="en-US" dirty="0"/>
              <a:t>1]</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endParaRPr lang="en-US" dirty="0" smtClean="0"/>
          </a:p>
          <a:p>
            <a:pPr marL="381000">
              <a:buClr>
                <a:srgbClr val="0070C0"/>
              </a:buClr>
              <a:tabLst>
                <a:tab pos="812800" algn="l"/>
                <a:tab pos="4300538" algn="l"/>
              </a:tabLst>
            </a:pPr>
            <a:r>
              <a:rPr lang="en-US" dirty="0" smtClean="0"/>
              <a:t/>
            </a:r>
            <a:br>
              <a:rPr lang="en-US" dirty="0" smtClean="0"/>
            </a:br>
            <a:r>
              <a:rPr lang="en-US" dirty="0"/>
              <a:t/>
            </a:r>
            <a:br>
              <a:rPr lang="en-US" dirty="0"/>
            </a:br>
            <a:r>
              <a:rPr lang="en-US" dirty="0"/>
              <a:t/>
            </a:r>
            <a:br>
              <a:rPr lang="en-US" dirty="0"/>
            </a:br>
            <a:r>
              <a:rPr lang="en-US" dirty="0"/>
              <a:t/>
            </a:r>
            <a:br>
              <a:rPr lang="en-US" dirty="0"/>
            </a:br>
            <a:r>
              <a:rPr lang="en-US" dirty="0"/>
              <a:t>Ten amylase soaked filter paper discs were placed into one of the Petri dishes as shown in the diagram </a:t>
            </a:r>
            <a:r>
              <a:rPr lang="en-US" dirty="0" smtClean="0"/>
              <a:t>above. Ten </a:t>
            </a:r>
            <a:r>
              <a:rPr lang="en-US" dirty="0"/>
              <a:t>Petri dishes were set up as in the </a:t>
            </a:r>
            <a:r>
              <a:rPr lang="en-US" dirty="0" smtClean="0"/>
              <a:t>diagram.</a:t>
            </a:r>
            <a:endParaRPr lang="en-US" dirty="0"/>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2" name="Round Same Side Corner Rectangle 11">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56</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lum bright="-47000" contrast="75000"/>
            <a:extLst>
              <a:ext uri="{28A0092B-C50C-407E-A947-70E740481C1C}">
                <a14:useLocalDpi xmlns:a14="http://schemas.microsoft.com/office/drawing/2010/main"/>
              </a:ext>
            </a:extLst>
          </a:blip>
          <a:stretch>
            <a:fillRect/>
          </a:stretch>
        </p:blipFill>
        <p:spPr>
          <a:xfrm>
            <a:off x="1691680" y="3429000"/>
            <a:ext cx="5990810" cy="2658136"/>
          </a:xfrm>
          <a:prstGeom prst="rect">
            <a:avLst/>
          </a:prstGeom>
        </p:spPr>
      </p:pic>
      <p:sp>
        <p:nvSpPr>
          <p:cNvPr id="3" name="TextBox 2"/>
          <p:cNvSpPr txBox="1"/>
          <p:nvPr/>
        </p:nvSpPr>
        <p:spPr>
          <a:xfrm>
            <a:off x="281311" y="5600853"/>
            <a:ext cx="2490489" cy="492443"/>
          </a:xfrm>
          <a:prstGeom prst="rect">
            <a:avLst/>
          </a:prstGeom>
          <a:solidFill>
            <a:schemeClr val="bg1"/>
          </a:solidFill>
        </p:spPr>
        <p:txBody>
          <a:bodyPr wrap="square" lIns="0" tIns="0" rIns="0" bIns="0" rtlCol="0">
            <a:spAutoFit/>
          </a:bodyPr>
          <a:lstStyle/>
          <a:p>
            <a:r>
              <a:rPr lang="en-GB" sz="1600" dirty="0" smtClean="0"/>
              <a:t>Circle of plain paper in the bottom of the Petri dish</a:t>
            </a:r>
            <a:endParaRPr lang="en-GB" sz="1600" dirty="0"/>
          </a:p>
        </p:txBody>
      </p:sp>
      <p:sp>
        <p:nvSpPr>
          <p:cNvPr id="9" name="TextBox 8"/>
          <p:cNvSpPr txBox="1"/>
          <p:nvPr/>
        </p:nvSpPr>
        <p:spPr>
          <a:xfrm>
            <a:off x="5921908" y="5314677"/>
            <a:ext cx="2490489" cy="738664"/>
          </a:xfrm>
          <a:prstGeom prst="rect">
            <a:avLst/>
          </a:prstGeom>
          <a:solidFill>
            <a:schemeClr val="bg1"/>
          </a:solidFill>
        </p:spPr>
        <p:txBody>
          <a:bodyPr wrap="square" lIns="0" tIns="0" rIns="0" bIns="0" rtlCol="0">
            <a:spAutoFit/>
          </a:bodyPr>
          <a:lstStyle/>
          <a:p>
            <a:r>
              <a:rPr lang="en-GB" sz="1600" dirty="0" smtClean="0"/>
              <a:t>Ten small discs if filter paper soaked in different samples of goat amylase</a:t>
            </a:r>
            <a:endParaRPr lang="en-GB" sz="1600" dirty="0"/>
          </a:p>
        </p:txBody>
      </p:sp>
      <p:sp>
        <p:nvSpPr>
          <p:cNvPr id="10" name="TextBox 9"/>
          <p:cNvSpPr txBox="1"/>
          <p:nvPr/>
        </p:nvSpPr>
        <p:spPr>
          <a:xfrm>
            <a:off x="2771800" y="3645024"/>
            <a:ext cx="1512168" cy="246221"/>
          </a:xfrm>
          <a:prstGeom prst="rect">
            <a:avLst/>
          </a:prstGeom>
          <a:solidFill>
            <a:schemeClr val="bg1"/>
          </a:solidFill>
        </p:spPr>
        <p:txBody>
          <a:bodyPr wrap="square" lIns="0" tIns="0" rIns="0" bIns="0" rtlCol="0">
            <a:spAutoFit/>
          </a:bodyPr>
          <a:lstStyle/>
          <a:p>
            <a:r>
              <a:rPr lang="en-GB" sz="1600" dirty="0" smtClean="0"/>
              <a:t>Lid of Petri dish</a:t>
            </a:r>
            <a:endParaRPr lang="en-GB" sz="1600" dirty="0"/>
          </a:p>
        </p:txBody>
      </p:sp>
      <p:sp>
        <p:nvSpPr>
          <p:cNvPr id="11" name="TextBox 10">
            <a:hlinkClick r:id="rId4" action="ppaction://hlinkfile"/>
          </p:cNvPr>
          <p:cNvSpPr txBox="1"/>
          <p:nvPr/>
        </p:nvSpPr>
        <p:spPr>
          <a:xfrm>
            <a:off x="8244408" y="1661899"/>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3" name="Title 1"/>
          <p:cNvSpPr>
            <a:spLocks noGrp="1"/>
          </p:cNvSpPr>
          <p:nvPr>
            <p:ph type="title"/>
          </p:nvPr>
        </p:nvSpPr>
        <p:spPr>
          <a:xfrm>
            <a:off x="107504" y="44624"/>
            <a:ext cx="7560840" cy="625434"/>
          </a:xfrm>
        </p:spPr>
        <p:txBody>
          <a:bodyPr>
            <a:noAutofit/>
          </a:bodyPr>
          <a:lstStyle/>
          <a:p>
            <a:r>
              <a:rPr lang="en-GB" dirty="0" smtClean="0"/>
              <a:t>5 – End of Chapter Questions</a:t>
            </a:r>
            <a:endParaRPr lang="en-GB" b="1" dirty="0" smtClean="0"/>
          </a:p>
        </p:txBody>
      </p:sp>
    </p:spTree>
    <p:extLst>
      <p:ext uri="{BB962C8B-B14F-4D97-AF65-F5344CB8AC3E}">
        <p14:creationId xmlns:p14="http://schemas.microsoft.com/office/powerpoint/2010/main" val="344767307"/>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125899"/>
            <a:ext cx="8669691" cy="5509200"/>
          </a:xfrm>
          <a:prstGeom prst="rect">
            <a:avLst/>
          </a:prstGeom>
          <a:solidFill>
            <a:srgbClr val="F5FC9A"/>
          </a:solidFill>
          <a:ln w="57150">
            <a:solidFill>
              <a:srgbClr val="002060"/>
            </a:solidFill>
          </a:ln>
        </p:spPr>
        <p:txBody>
          <a:bodyPr wrap="square">
            <a:spAutoFit/>
          </a:bodyPr>
          <a:lstStyle/>
          <a:p>
            <a:pPr marL="361950" indent="-361950">
              <a:buClr>
                <a:srgbClr val="0070C0"/>
              </a:buClr>
              <a:buFont typeface="+mj-lt"/>
              <a:buAutoNum type="arabicPeriod" startAt="3"/>
              <a:tabLst>
                <a:tab pos="812800" algn="l"/>
                <a:tab pos="4300538" algn="l"/>
              </a:tabLst>
            </a:pPr>
            <a:r>
              <a:rPr lang="en-US" sz="1600" dirty="0" smtClean="0"/>
              <a:t>The </a:t>
            </a:r>
            <a:r>
              <a:rPr lang="en-US" sz="1600" dirty="0"/>
              <a:t>students lifted the filter paper discs at one-minute intervals and recorded the number of areas where there had been a reaction</a:t>
            </a:r>
            <a:r>
              <a:rPr lang="en-US" sz="1600" dirty="0" smtClean="0"/>
              <a:t>.</a:t>
            </a:r>
          </a:p>
          <a:p>
            <a:pPr marL="723900" indent="-342900">
              <a:buClr>
                <a:srgbClr val="0070C0"/>
              </a:buClr>
              <a:buFont typeface="+mj-lt"/>
              <a:buAutoNum type="alphaLcPeriod" startAt="2"/>
              <a:tabLst>
                <a:tab pos="8435975" algn="r"/>
              </a:tabLst>
            </a:pPr>
            <a:r>
              <a:rPr lang="en-US" sz="1600" dirty="0" smtClean="0"/>
              <a:t>How </a:t>
            </a:r>
            <a:r>
              <a:rPr lang="en-US" sz="1600" dirty="0"/>
              <a:t>would the students know that a reaction had taken place? </a:t>
            </a:r>
            <a:r>
              <a:rPr lang="en-US" sz="1600" dirty="0" smtClean="0"/>
              <a:t>	[1]</a:t>
            </a:r>
            <a:endParaRPr lang="en-US" sz="1600" dirty="0"/>
          </a:p>
          <a:p>
            <a:pPr>
              <a:buClr>
                <a:srgbClr val="0070C0"/>
              </a:buClr>
              <a:tabLst>
                <a:tab pos="812800" algn="l"/>
                <a:tab pos="4300538" algn="l"/>
              </a:tabLst>
            </a:pPr>
            <a:r>
              <a:rPr lang="en-US" sz="1600" dirty="0"/>
              <a:t>If a reaction had not taken place, </a:t>
            </a:r>
            <a:r>
              <a:rPr lang="en-US" sz="1600" dirty="0" smtClean="0"/>
              <a:t>students </a:t>
            </a:r>
            <a:r>
              <a:rPr lang="en-US" sz="1600" dirty="0"/>
              <a:t>replaced the disc of filter paper for another minute. This procedure was repeated for </a:t>
            </a:r>
            <a:r>
              <a:rPr lang="en-US" sz="1600" dirty="0" smtClean="0"/>
              <a:t>5 minutes. Their </a:t>
            </a:r>
            <a:r>
              <a:rPr lang="en-US" sz="1600" dirty="0"/>
              <a:t>results are recorded in the table below</a:t>
            </a:r>
            <a:r>
              <a:rPr lang="en-US" sz="1600" dirty="0" smtClean="0"/>
              <a:t>.</a:t>
            </a:r>
          </a:p>
          <a:p>
            <a:pPr>
              <a:buClr>
                <a:srgbClr val="0070C0"/>
              </a:buClr>
              <a:tabLst>
                <a:tab pos="812800" algn="l"/>
                <a:tab pos="4300538" algn="l"/>
              </a:tabLst>
            </a:pPr>
            <a:r>
              <a:rPr lang="en-US" sz="1600" dirty="0" smtClean="0"/>
              <a:t/>
            </a:r>
            <a:br>
              <a:rPr lang="en-US" sz="1600" dirty="0" smtClean="0"/>
            </a:br>
            <a:endParaRPr lang="en-US" sz="1600" dirty="0" smtClean="0"/>
          </a:p>
          <a:p>
            <a:pPr>
              <a:buClr>
                <a:srgbClr val="0070C0"/>
              </a:buClr>
              <a:tabLst>
                <a:tab pos="812800" algn="l"/>
                <a:tab pos="4300538" algn="l"/>
              </a:tabLst>
            </a:pPr>
            <a:endParaRPr lang="en-US" sz="1600" dirty="0"/>
          </a:p>
          <a:p>
            <a:pPr>
              <a:buClr>
                <a:srgbClr val="0070C0"/>
              </a:buClr>
              <a:tabLst>
                <a:tab pos="812800" algn="l"/>
                <a:tab pos="4300538" algn="l"/>
              </a:tabLst>
            </a:pP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endParaRPr lang="en-US" sz="1600" dirty="0" smtClean="0"/>
          </a:p>
          <a:p>
            <a:pPr marL="342900" indent="-342900">
              <a:buClr>
                <a:srgbClr val="0070C0"/>
              </a:buClr>
              <a:buFont typeface="+mj-lt"/>
              <a:buAutoNum type="alphaLcPeriod" startAt="3"/>
              <a:tabLst>
                <a:tab pos="723900" algn="l"/>
                <a:tab pos="4300538" algn="l"/>
                <a:tab pos="8435975" algn="r"/>
              </a:tabLst>
            </a:pPr>
            <a:r>
              <a:rPr lang="en-US" sz="1600" dirty="0" err="1" smtClean="0"/>
              <a:t>i</a:t>
            </a:r>
            <a:r>
              <a:rPr lang="en-US" sz="1600" dirty="0" smtClean="0"/>
              <a:t> 	Copy </a:t>
            </a:r>
            <a:r>
              <a:rPr lang="en-US" sz="1600" dirty="0"/>
              <a:t>and complete the table by calculating the total number of areas where </a:t>
            </a:r>
            <a:r>
              <a:rPr lang="en-US" sz="1600" dirty="0" smtClean="0"/>
              <a:t>	there </a:t>
            </a:r>
            <a:r>
              <a:rPr lang="en-US" sz="1600" dirty="0"/>
              <a:t>had </a:t>
            </a:r>
            <a:r>
              <a:rPr lang="en-US" sz="1600" dirty="0" smtClean="0"/>
              <a:t>been a </a:t>
            </a:r>
            <a:r>
              <a:rPr lang="en-US" sz="1600" dirty="0"/>
              <a:t>reaction after 4 and 5 </a:t>
            </a:r>
            <a:r>
              <a:rPr lang="en-US" sz="1600" dirty="0" smtClean="0"/>
              <a:t>minutes. Show </a:t>
            </a:r>
            <a:r>
              <a:rPr lang="en-US" sz="1600" dirty="0"/>
              <a:t>your working. </a:t>
            </a:r>
            <a:r>
              <a:rPr lang="en-US" sz="1600" dirty="0" smtClean="0"/>
              <a:t>	[2]</a:t>
            </a:r>
            <a:br>
              <a:rPr lang="en-US" sz="1600" dirty="0" smtClean="0"/>
            </a:br>
            <a:r>
              <a:rPr lang="en-US" sz="1600" dirty="0" smtClean="0"/>
              <a:t>ii 	Plot </a:t>
            </a:r>
            <a:r>
              <a:rPr lang="en-US" sz="1600" dirty="0"/>
              <a:t>a graph using the data from the first two columns, to show the </a:t>
            </a:r>
            <a:r>
              <a:rPr lang="en-US" sz="1600" dirty="0" smtClean="0"/>
              <a:t>	differences in the </a:t>
            </a:r>
            <a:r>
              <a:rPr lang="en-US" sz="1600" dirty="0"/>
              <a:t>activity of amylase. </a:t>
            </a:r>
            <a:r>
              <a:rPr lang="en-US" sz="1600" dirty="0" smtClean="0"/>
              <a:t>		[5]</a:t>
            </a:r>
            <a:br>
              <a:rPr lang="en-US" sz="1600" dirty="0" smtClean="0"/>
            </a:br>
            <a:r>
              <a:rPr lang="en-US" sz="1600" dirty="0" smtClean="0"/>
              <a:t>iii 	Suggest 2 </a:t>
            </a:r>
            <a:r>
              <a:rPr lang="en-US" sz="1600" dirty="0"/>
              <a:t>reasons for the differences in amylase activity of the samples. </a:t>
            </a:r>
            <a:r>
              <a:rPr lang="en-US" sz="1600" dirty="0" smtClean="0"/>
              <a:t>	[</a:t>
            </a:r>
            <a:r>
              <a:rPr lang="en-US" sz="1600" dirty="0"/>
              <a:t>2]</a:t>
            </a:r>
          </a:p>
          <a:p>
            <a:pPr marL="342900" indent="-342900">
              <a:buClr>
                <a:srgbClr val="0070C0"/>
              </a:buClr>
              <a:buFont typeface="+mj-lt"/>
              <a:buAutoNum type="alphaLcPeriod" startAt="3"/>
              <a:tabLst>
                <a:tab pos="812800" algn="l"/>
                <a:tab pos="4300538" algn="l"/>
                <a:tab pos="8435975" algn="r"/>
              </a:tabLst>
            </a:pPr>
            <a:r>
              <a:rPr lang="en-US" sz="1600" dirty="0" smtClean="0"/>
              <a:t>Suggest </a:t>
            </a:r>
            <a:r>
              <a:rPr lang="en-US" sz="1600" dirty="0"/>
              <a:t>three ways in which you could improve this investigation. </a:t>
            </a:r>
            <a:r>
              <a:rPr lang="en-US" sz="1600" dirty="0" smtClean="0"/>
              <a:t>	[</a:t>
            </a:r>
            <a:r>
              <a:rPr lang="en-US" sz="1600" dirty="0"/>
              <a:t>3]</a:t>
            </a:r>
          </a:p>
          <a:p>
            <a:pPr algn="ctr">
              <a:buClr>
                <a:srgbClr val="0070C0"/>
              </a:buClr>
              <a:tabLst>
                <a:tab pos="812800" algn="l"/>
                <a:tab pos="4300538" algn="l"/>
              </a:tabLst>
            </a:pPr>
            <a:r>
              <a:rPr lang="en-US" sz="1600" i="1" dirty="0"/>
              <a:t>[Cambridge IGCSE® Biology 0610/61, Question 1, May/June 2011 ]</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2" name="Round Same Side Corner Rectangle 11">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56</a:t>
            </a:r>
            <a:endParaRPr lang="en-GB" sz="14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83197693"/>
              </p:ext>
            </p:extLst>
          </p:nvPr>
        </p:nvGraphicFramePr>
        <p:xfrm>
          <a:off x="348207" y="2469624"/>
          <a:ext cx="8328249" cy="2255520"/>
        </p:xfrm>
        <a:graphic>
          <a:graphicData uri="http://schemas.openxmlformats.org/drawingml/2006/table">
            <a:tbl>
              <a:tblPr firstRow="1" bandRow="1">
                <a:tableStyleId>{5C22544A-7EE6-4342-B048-85BDC9FD1C3A}</a:tableStyleId>
              </a:tblPr>
              <a:tblGrid>
                <a:gridCol w="1775521"/>
                <a:gridCol w="3312368"/>
                <a:gridCol w="3240360"/>
              </a:tblGrid>
              <a:tr h="467505">
                <a:tc>
                  <a:txBody>
                    <a:bodyPr/>
                    <a:lstStyle/>
                    <a:p>
                      <a:r>
                        <a:rPr lang="en-GB" sz="1600" dirty="0" smtClean="0">
                          <a:latin typeface="Arial" panose="020B0604020202020204" pitchFamily="34" charset="0"/>
                          <a:cs typeface="Arial" panose="020B0604020202020204" pitchFamily="34" charset="0"/>
                        </a:rPr>
                        <a:t>Time/minutes</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Number of new areas </a:t>
                      </a:r>
                      <a:r>
                        <a:rPr lang="en-US" sz="1600" dirty="0" smtClean="0">
                          <a:latin typeface="Arial" panose="020B0604020202020204" pitchFamily="34" charset="0"/>
                          <a:cs typeface="Arial" panose="020B0604020202020204" pitchFamily="34" charset="0"/>
                        </a:rPr>
                        <a:t>where there had been a reaction</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Total number</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areas where there had been a reaction</a:t>
                      </a:r>
                    </a:p>
                  </a:txBody>
                  <a:tcPr/>
                </a:tc>
              </a:tr>
              <a:tr h="270661">
                <a:tc>
                  <a:txBody>
                    <a:bodyPr/>
                    <a:lstStyle/>
                    <a:p>
                      <a:pPr algn="ctr"/>
                      <a:r>
                        <a:rPr lang="en-GB" sz="1600" dirty="0" smtClean="0">
                          <a:latin typeface="Arial" panose="020B0604020202020204" pitchFamily="34" charset="0"/>
                          <a:cs typeface="Arial" panose="020B0604020202020204" pitchFamily="34" charset="0"/>
                        </a:rPr>
                        <a:t>1</a:t>
                      </a:r>
                      <a:endParaRPr lang="en-GB" sz="160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14</a:t>
                      </a:r>
                      <a:endParaRPr lang="en-GB" sz="160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14</a:t>
                      </a:r>
                      <a:endParaRPr lang="en-GB" sz="1600" dirty="0">
                        <a:latin typeface="Arial" panose="020B0604020202020204" pitchFamily="34" charset="0"/>
                        <a:cs typeface="Arial" panose="020B0604020202020204" pitchFamily="34" charset="0"/>
                      </a:endParaRPr>
                    </a:p>
                  </a:txBody>
                  <a:tcPr/>
                </a:tc>
              </a:tr>
              <a:tr h="270661">
                <a:tc>
                  <a:txBody>
                    <a:bodyPr/>
                    <a:lstStyle/>
                    <a:p>
                      <a:pPr algn="ctr"/>
                      <a:r>
                        <a:rPr lang="en-GB" sz="1600" dirty="0" smtClean="0">
                          <a:latin typeface="Arial" panose="020B0604020202020204" pitchFamily="34" charset="0"/>
                          <a:cs typeface="Arial" panose="020B0604020202020204" pitchFamily="34" charset="0"/>
                        </a:rPr>
                        <a:t>2</a:t>
                      </a:r>
                      <a:endParaRPr lang="en-GB" sz="160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28</a:t>
                      </a:r>
                      <a:endParaRPr lang="en-GB" sz="160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42</a:t>
                      </a:r>
                      <a:endParaRPr lang="en-GB" sz="1600" dirty="0">
                        <a:latin typeface="Arial" panose="020B0604020202020204" pitchFamily="34" charset="0"/>
                        <a:cs typeface="Arial" panose="020B0604020202020204" pitchFamily="34" charset="0"/>
                      </a:endParaRPr>
                    </a:p>
                  </a:txBody>
                  <a:tcPr/>
                </a:tc>
              </a:tr>
              <a:tr h="270661">
                <a:tc>
                  <a:txBody>
                    <a:bodyPr/>
                    <a:lstStyle/>
                    <a:p>
                      <a:pPr algn="ctr"/>
                      <a:r>
                        <a:rPr lang="en-GB" sz="1600" dirty="0" smtClean="0">
                          <a:latin typeface="Arial" panose="020B0604020202020204" pitchFamily="34" charset="0"/>
                          <a:cs typeface="Arial" panose="020B0604020202020204" pitchFamily="34" charset="0"/>
                        </a:rPr>
                        <a:t>3</a:t>
                      </a:r>
                      <a:endParaRPr lang="en-GB" sz="160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18</a:t>
                      </a:r>
                      <a:endParaRPr lang="en-GB" sz="160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60</a:t>
                      </a:r>
                      <a:endParaRPr lang="en-GB" sz="1600" dirty="0">
                        <a:latin typeface="Arial" panose="020B0604020202020204" pitchFamily="34" charset="0"/>
                        <a:cs typeface="Arial" panose="020B0604020202020204" pitchFamily="34" charset="0"/>
                      </a:endParaRPr>
                    </a:p>
                  </a:txBody>
                  <a:tcPr/>
                </a:tc>
              </a:tr>
              <a:tr h="270661">
                <a:tc>
                  <a:txBody>
                    <a:bodyPr/>
                    <a:lstStyle/>
                    <a:p>
                      <a:pPr algn="ctr"/>
                      <a:r>
                        <a:rPr lang="en-GB" sz="1600" dirty="0" smtClean="0">
                          <a:latin typeface="Arial" panose="020B0604020202020204" pitchFamily="34" charset="0"/>
                          <a:cs typeface="Arial" panose="020B0604020202020204" pitchFamily="34" charset="0"/>
                        </a:rPr>
                        <a:t>4</a:t>
                      </a:r>
                      <a:endParaRPr lang="en-GB" sz="160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12</a:t>
                      </a:r>
                      <a:endParaRPr lang="en-GB" sz="160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_</a:t>
                      </a:r>
                      <a:endParaRPr lang="en-GB" sz="1600" dirty="0">
                        <a:latin typeface="Arial" panose="020B0604020202020204" pitchFamily="34" charset="0"/>
                        <a:cs typeface="Arial" panose="020B0604020202020204" pitchFamily="34" charset="0"/>
                      </a:endParaRPr>
                    </a:p>
                  </a:txBody>
                  <a:tcPr/>
                </a:tc>
              </a:tr>
              <a:tr h="270661">
                <a:tc>
                  <a:txBody>
                    <a:bodyPr/>
                    <a:lstStyle/>
                    <a:p>
                      <a:pPr algn="ctr"/>
                      <a:r>
                        <a:rPr lang="en-GB" sz="1600" dirty="0" smtClean="0">
                          <a:latin typeface="Arial" panose="020B0604020202020204" pitchFamily="34" charset="0"/>
                          <a:cs typeface="Arial" panose="020B0604020202020204" pitchFamily="34" charset="0"/>
                        </a:rPr>
                        <a:t>5</a:t>
                      </a:r>
                      <a:endParaRPr lang="en-GB" sz="160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6</a:t>
                      </a:r>
                      <a:endParaRPr lang="en-GB" sz="160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_</a:t>
                      </a:r>
                      <a:endParaRPr lang="en-GB" sz="1600" dirty="0">
                        <a:latin typeface="Arial" panose="020B0604020202020204" pitchFamily="34" charset="0"/>
                        <a:cs typeface="Arial" panose="020B0604020202020204" pitchFamily="34" charset="0"/>
                      </a:endParaRPr>
                    </a:p>
                  </a:txBody>
                  <a:tcPr/>
                </a:tc>
              </a:tr>
            </a:tbl>
          </a:graphicData>
        </a:graphic>
      </p:graphicFrame>
      <p:sp>
        <p:nvSpPr>
          <p:cNvPr id="8" name="TextBox 7">
            <a:hlinkClick r:id="rId3" action="ppaction://hlinkfile"/>
          </p:cNvPr>
          <p:cNvSpPr txBox="1"/>
          <p:nvPr/>
        </p:nvSpPr>
        <p:spPr>
          <a:xfrm>
            <a:off x="8244408" y="3462099"/>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0" name="Title 1"/>
          <p:cNvSpPr>
            <a:spLocks noGrp="1"/>
          </p:cNvSpPr>
          <p:nvPr>
            <p:ph type="title"/>
          </p:nvPr>
        </p:nvSpPr>
        <p:spPr>
          <a:xfrm>
            <a:off x="107504" y="44624"/>
            <a:ext cx="7560840" cy="625434"/>
          </a:xfrm>
        </p:spPr>
        <p:txBody>
          <a:bodyPr>
            <a:noAutofit/>
          </a:bodyPr>
          <a:lstStyle/>
          <a:p>
            <a:r>
              <a:rPr lang="en-GB" dirty="0" smtClean="0"/>
              <a:t>5 – End of Chapter Questions</a:t>
            </a:r>
            <a:endParaRPr lang="en-GB" b="1" dirty="0" smtClean="0"/>
          </a:p>
        </p:txBody>
      </p:sp>
    </p:spTree>
    <p:extLst>
      <p:ext uri="{BB962C8B-B14F-4D97-AF65-F5344CB8AC3E}">
        <p14:creationId xmlns:p14="http://schemas.microsoft.com/office/powerpoint/2010/main" val="703760517"/>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125899"/>
            <a:ext cx="8669691" cy="5586145"/>
          </a:xfrm>
          <a:prstGeom prst="rect">
            <a:avLst/>
          </a:prstGeom>
          <a:solidFill>
            <a:srgbClr val="F5FC9A"/>
          </a:solidFill>
          <a:ln w="57150">
            <a:solidFill>
              <a:srgbClr val="002060"/>
            </a:solidFill>
          </a:ln>
        </p:spPr>
        <p:txBody>
          <a:bodyPr wrap="square">
            <a:spAutoFit/>
          </a:bodyPr>
          <a:lstStyle/>
          <a:p>
            <a:pPr marL="361950" indent="-361950">
              <a:buClr>
                <a:srgbClr val="0070C0"/>
              </a:buClr>
              <a:buFont typeface="+mj-lt"/>
              <a:buAutoNum type="arabicPeriod" startAt="4"/>
              <a:tabLst>
                <a:tab pos="812800" algn="l"/>
                <a:tab pos="4300538" algn="l"/>
                <a:tab pos="8435975" algn="r"/>
              </a:tabLst>
            </a:pPr>
            <a:r>
              <a:rPr lang="en-US" sz="1700" dirty="0" smtClean="0"/>
              <a:t>Enzymes </a:t>
            </a:r>
            <a:r>
              <a:rPr lang="en-US" sz="1700" dirty="0"/>
              <a:t>are biological catalysts. The diagram below shows how the enzyme, </a:t>
            </a:r>
            <a:r>
              <a:rPr lang="en-US" sz="1700" dirty="0" err="1"/>
              <a:t>sucrase</a:t>
            </a:r>
            <a:r>
              <a:rPr lang="en-US" sz="1700" dirty="0"/>
              <a:t>, breaks down a molecule of sucrose</a:t>
            </a:r>
            <a:r>
              <a:rPr lang="en-US" sz="1700" dirty="0" smtClean="0"/>
              <a:t>.</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smtClean="0"/>
          </a:p>
          <a:p>
            <a:pPr>
              <a:buClr>
                <a:srgbClr val="0070C0"/>
              </a:buClr>
              <a:tabLst>
                <a:tab pos="812800" algn="l"/>
                <a:tab pos="4300538" algn="l"/>
                <a:tab pos="8435975" algn="r"/>
              </a:tabLst>
            </a:pPr>
            <a:r>
              <a:rPr lang="en-US" sz="1700" dirty="0"/>
              <a:t/>
            </a:r>
            <a:br>
              <a:rPr lang="en-US" sz="1700" dirty="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smtClean="0"/>
          </a:p>
          <a:p>
            <a:pPr marL="342900" indent="-342900">
              <a:buClr>
                <a:srgbClr val="0070C0"/>
              </a:buClr>
              <a:buFont typeface="+mj-lt"/>
              <a:buAutoNum type="alphaLcPeriod"/>
              <a:tabLst>
                <a:tab pos="812800" algn="l"/>
                <a:tab pos="4300538" algn="l"/>
                <a:tab pos="8435975" algn="r"/>
              </a:tabLst>
            </a:pPr>
            <a:r>
              <a:rPr lang="en-US" sz="1700" dirty="0" smtClean="0"/>
              <a:t>Describe </a:t>
            </a:r>
            <a:r>
              <a:rPr lang="en-US" sz="1700" dirty="0"/>
              <a:t>how </a:t>
            </a:r>
            <a:r>
              <a:rPr lang="en-US" sz="1700" dirty="0" err="1"/>
              <a:t>sucrase</a:t>
            </a:r>
            <a:r>
              <a:rPr lang="en-US" sz="1700" dirty="0"/>
              <a:t> catalyses the breakdown of sucrose. You should refer to the diagram </a:t>
            </a:r>
            <a:r>
              <a:rPr lang="en-US" sz="1700" dirty="0" smtClean="0"/>
              <a:t>above in </a:t>
            </a:r>
            <a:r>
              <a:rPr lang="en-US" sz="1700" dirty="0"/>
              <a:t>your answer. </a:t>
            </a:r>
            <a:r>
              <a:rPr lang="en-US" sz="1700" dirty="0" smtClean="0"/>
              <a:t>		[</a:t>
            </a:r>
            <a:r>
              <a:rPr lang="en-US" sz="1700" dirty="0"/>
              <a:t>3]</a:t>
            </a:r>
          </a:p>
          <a:p>
            <a:pPr marL="342900" indent="-342900">
              <a:buClr>
                <a:srgbClr val="0070C0"/>
              </a:buClr>
              <a:buFont typeface="+mj-lt"/>
              <a:buAutoNum type="alphaLcPeriod"/>
              <a:tabLst>
                <a:tab pos="812800" algn="l"/>
                <a:tab pos="4300538" algn="l"/>
                <a:tab pos="8435975" algn="r"/>
              </a:tabLst>
            </a:pPr>
            <a:r>
              <a:rPr lang="en-US" sz="1700" dirty="0" smtClean="0"/>
              <a:t>Three </a:t>
            </a:r>
            <a:r>
              <a:rPr lang="en-US" sz="1700" dirty="0"/>
              <a:t>enzymes, P, Q and R, were extracted from different regions of the alimentary canal of a mammal. The effect of pH on the activity of the enzymes was investigated at 40 °C. The results are shown in the diagram below.</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2" name="Round Same Side Corner Rectangle 11">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57</a:t>
            </a:r>
            <a:endParaRPr lang="en-GB" sz="14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lum bright="-47000" contrast="75000"/>
          </a:blip>
          <a:stretch>
            <a:fillRect/>
          </a:stretch>
        </p:blipFill>
        <p:spPr>
          <a:xfrm>
            <a:off x="2051720" y="1745686"/>
            <a:ext cx="5040560" cy="3498223"/>
          </a:xfrm>
          <a:prstGeom prst="rect">
            <a:avLst/>
          </a:prstGeom>
        </p:spPr>
      </p:pic>
      <p:sp>
        <p:nvSpPr>
          <p:cNvPr id="8" name="TextBox 7">
            <a:hlinkClick r:id="rId4" action="ppaction://hlinkfile"/>
          </p:cNvPr>
          <p:cNvSpPr txBox="1"/>
          <p:nvPr/>
        </p:nvSpPr>
        <p:spPr>
          <a:xfrm>
            <a:off x="8244408" y="2598003"/>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0" name="Title 1"/>
          <p:cNvSpPr>
            <a:spLocks noGrp="1"/>
          </p:cNvSpPr>
          <p:nvPr>
            <p:ph type="title"/>
          </p:nvPr>
        </p:nvSpPr>
        <p:spPr>
          <a:xfrm>
            <a:off x="107504" y="44624"/>
            <a:ext cx="7560840" cy="625434"/>
          </a:xfrm>
        </p:spPr>
        <p:txBody>
          <a:bodyPr>
            <a:noAutofit/>
          </a:bodyPr>
          <a:lstStyle/>
          <a:p>
            <a:r>
              <a:rPr lang="en-GB" dirty="0" smtClean="0"/>
              <a:t>5 – End of Chapter Questions</a:t>
            </a:r>
            <a:endParaRPr lang="en-GB" b="1" dirty="0" smtClean="0"/>
          </a:p>
        </p:txBody>
      </p:sp>
    </p:spTree>
    <p:extLst>
      <p:ext uri="{BB962C8B-B14F-4D97-AF65-F5344CB8AC3E}">
        <p14:creationId xmlns:p14="http://schemas.microsoft.com/office/powerpoint/2010/main" val="142569070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5 – End of Chapter Questions</a:t>
            </a:r>
            <a:endParaRPr lang="en-GB" b="1" dirty="0" smtClean="0"/>
          </a:p>
        </p:txBody>
      </p:sp>
      <p:sp>
        <p:nvSpPr>
          <p:cNvPr id="24" name="Rectangle 23"/>
          <p:cNvSpPr/>
          <p:nvPr/>
        </p:nvSpPr>
        <p:spPr>
          <a:xfrm>
            <a:off x="179512" y="1125899"/>
            <a:ext cx="8669691" cy="5570756"/>
          </a:xfrm>
          <a:prstGeom prst="rect">
            <a:avLst/>
          </a:prstGeom>
          <a:solidFill>
            <a:srgbClr val="F5FC9A"/>
          </a:solidFill>
          <a:ln w="57150">
            <a:solidFill>
              <a:srgbClr val="002060"/>
            </a:solidFill>
          </a:ln>
        </p:spPr>
        <p:txBody>
          <a:bodyPr wrap="square">
            <a:spAutoFit/>
          </a:bodyPr>
          <a:lstStyle/>
          <a:p>
            <a:pPr marL="342900" indent="-342900">
              <a:buClr>
                <a:srgbClr val="0070C0"/>
              </a:buClr>
              <a:buFont typeface="+mj-lt"/>
              <a:buAutoNum type="alphaLcPeriod" startAt="2"/>
              <a:tabLst>
                <a:tab pos="812800" algn="l"/>
                <a:tab pos="4300538" algn="l"/>
                <a:tab pos="8435975" algn="r"/>
              </a:tabLst>
            </a:pPr>
            <a:r>
              <a:rPr lang="en-US" sz="1900" dirty="0" smtClean="0"/>
              <a:t>Three </a:t>
            </a:r>
            <a:r>
              <a:rPr lang="en-US" sz="1900" dirty="0"/>
              <a:t>enzymes, P, Q and R, were extracted from different regions of the </a:t>
            </a:r>
            <a:r>
              <a:rPr lang="en-US" sz="1900" dirty="0" smtClean="0"/>
              <a:t/>
            </a:r>
            <a:br>
              <a:rPr lang="en-US" sz="1900" dirty="0" smtClean="0"/>
            </a:br>
            <a:r>
              <a:rPr lang="en-US" sz="1900" dirty="0" smtClean="0"/>
              <a:t>alimentary </a:t>
            </a:r>
            <a:r>
              <a:rPr lang="en-US" sz="1900" dirty="0"/>
              <a:t>canal of a mammal. The effect of pH on the activity of the enzymes was investigated at </a:t>
            </a:r>
            <a:r>
              <a:rPr lang="en-US" sz="1900" dirty="0" smtClean="0"/>
              <a:t>40°C</a:t>
            </a:r>
            <a:r>
              <a:rPr lang="en-US" sz="1900" dirty="0"/>
              <a:t>. The results are shown in the diagram below.</a:t>
            </a:r>
            <a:br>
              <a:rPr lang="en-US" sz="1900" dirty="0"/>
            </a:br>
            <a:r>
              <a:rPr lang="en-US" sz="1900" dirty="0"/>
              <a:t/>
            </a:r>
            <a:br>
              <a:rPr lang="en-US" sz="1900" dirty="0"/>
            </a:br>
            <a:r>
              <a:rPr lang="en-US" sz="1900" dirty="0"/>
              <a:t/>
            </a:r>
            <a:br>
              <a:rPr lang="en-US" sz="1900" dirty="0"/>
            </a:br>
            <a:r>
              <a:rPr lang="en-US" sz="1900" dirty="0"/>
              <a:t/>
            </a:r>
            <a:br>
              <a:rPr lang="en-US" sz="1900" dirty="0"/>
            </a:br>
            <a:r>
              <a:rPr lang="en-US" sz="1900" dirty="0"/>
              <a:t/>
            </a:r>
            <a:br>
              <a:rPr lang="en-US" sz="1900" dirty="0"/>
            </a:br>
            <a:r>
              <a:rPr lang="en-US" sz="1900" dirty="0"/>
              <a:t/>
            </a:r>
            <a:br>
              <a:rPr lang="en-US" sz="1900" dirty="0"/>
            </a:br>
            <a:r>
              <a:rPr lang="en-US" sz="1900" dirty="0"/>
              <a:t/>
            </a:r>
            <a:br>
              <a:rPr lang="en-US" sz="1900" dirty="0"/>
            </a:br>
            <a:r>
              <a:rPr lang="en-US" sz="1900" dirty="0"/>
              <a:t/>
            </a:r>
            <a:br>
              <a:rPr lang="en-US" sz="1900" dirty="0"/>
            </a:br>
            <a:r>
              <a:rPr lang="en-US" sz="1900" dirty="0"/>
              <a:t/>
            </a:r>
            <a:br>
              <a:rPr lang="en-US" sz="1900" dirty="0"/>
            </a:br>
            <a:r>
              <a:rPr lang="en-US" sz="1200" dirty="0"/>
              <a:t/>
            </a:r>
            <a:br>
              <a:rPr lang="en-US" sz="1200" dirty="0"/>
            </a:br>
            <a:endParaRPr lang="en-US" sz="1200" dirty="0" smtClean="0"/>
          </a:p>
          <a:p>
            <a:pPr marL="342900" indent="-342900">
              <a:buClr>
                <a:srgbClr val="0070C0"/>
              </a:buClr>
              <a:buFont typeface="+mj-lt"/>
              <a:buAutoNum type="alphaLcPeriod" startAt="2"/>
              <a:tabLst>
                <a:tab pos="812800" algn="l"/>
                <a:tab pos="4300538" algn="l"/>
                <a:tab pos="8435975" algn="r"/>
              </a:tabLst>
            </a:pPr>
            <a:endParaRPr lang="en-US" sz="2800" dirty="0" smtClean="0"/>
          </a:p>
          <a:p>
            <a:pPr marL="811213" indent="-400050">
              <a:buClr>
                <a:srgbClr val="0070C0"/>
              </a:buClr>
              <a:buFont typeface="+mj-lt"/>
              <a:buAutoNum type="romanLcPeriod"/>
              <a:tabLst>
                <a:tab pos="812800" algn="l"/>
                <a:tab pos="4300538" algn="l"/>
                <a:tab pos="8435975" algn="r"/>
              </a:tabLst>
            </a:pPr>
            <a:r>
              <a:rPr lang="en-US" sz="1900" dirty="0" smtClean="0"/>
              <a:t>Explain </a:t>
            </a:r>
            <a:r>
              <a:rPr lang="en-US" sz="1900" dirty="0"/>
              <a:t>why the investigation was carried out at </a:t>
            </a:r>
            <a:r>
              <a:rPr lang="en-US" sz="1900" dirty="0" smtClean="0"/>
              <a:t>40°C</a:t>
            </a:r>
            <a:r>
              <a:rPr lang="en-US" sz="1900" dirty="0"/>
              <a:t>. </a:t>
            </a:r>
            <a:r>
              <a:rPr lang="en-US" sz="1900" dirty="0" smtClean="0"/>
              <a:t>	</a:t>
            </a:r>
            <a:r>
              <a:rPr lang="en-US" sz="1900" b="1" dirty="0" smtClean="0"/>
              <a:t>[</a:t>
            </a:r>
            <a:r>
              <a:rPr lang="en-US" sz="1900" b="1" dirty="0"/>
              <a:t>2]</a:t>
            </a:r>
          </a:p>
          <a:p>
            <a:pPr marL="811213" indent="-400050">
              <a:buClr>
                <a:srgbClr val="0070C0"/>
              </a:buClr>
              <a:buFont typeface="+mj-lt"/>
              <a:buAutoNum type="romanLcPeriod"/>
              <a:tabLst>
                <a:tab pos="812800" algn="l"/>
                <a:tab pos="4300538" algn="l"/>
                <a:tab pos="8435975" algn="r"/>
              </a:tabLst>
            </a:pPr>
            <a:r>
              <a:rPr lang="en-US" sz="1900" dirty="0" smtClean="0"/>
              <a:t>Using </a:t>
            </a:r>
            <a:r>
              <a:rPr lang="en-US" sz="1900" dirty="0"/>
              <a:t>information in the diagram above, describe the effects of increasing pH on the </a:t>
            </a:r>
            <a:r>
              <a:rPr lang="en-US" sz="1900" dirty="0" smtClean="0"/>
              <a:t>rate of </a:t>
            </a:r>
            <a:r>
              <a:rPr lang="en-US" sz="1900" dirty="0"/>
              <a:t>activity of enzyme Q. </a:t>
            </a:r>
            <a:r>
              <a:rPr lang="en-US" sz="1900" dirty="0" smtClean="0"/>
              <a:t>	</a:t>
            </a:r>
            <a:r>
              <a:rPr lang="en-US" sz="1900" b="1" dirty="0" smtClean="0"/>
              <a:t>[</a:t>
            </a:r>
            <a:r>
              <a:rPr lang="en-US" sz="1900" b="1" dirty="0"/>
              <a:t>3]</a:t>
            </a:r>
          </a:p>
          <a:p>
            <a:pPr algn="ctr">
              <a:buClr>
                <a:srgbClr val="0070C0"/>
              </a:buClr>
              <a:tabLst>
                <a:tab pos="812800" algn="l"/>
                <a:tab pos="4300538" algn="l"/>
                <a:tab pos="8435975" algn="r"/>
              </a:tabLst>
            </a:pPr>
            <a:r>
              <a:rPr lang="en-US" sz="1900" i="1" dirty="0"/>
              <a:t>[Cambridge IGCSE® Biology 0610/33, Question 3, October/November 2010]</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2" name="Round Same Side Corner Rectangle 11">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57</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1475656" y="2132856"/>
            <a:ext cx="6803780" cy="3312368"/>
          </a:xfrm>
          <a:prstGeom prst="rect">
            <a:avLst/>
          </a:prstGeom>
        </p:spPr>
      </p:pic>
      <p:sp>
        <p:nvSpPr>
          <p:cNvPr id="8" name="TextBox 7">
            <a:hlinkClick r:id="rId4" action="ppaction://hlinkfile"/>
          </p:cNvPr>
          <p:cNvSpPr txBox="1"/>
          <p:nvPr/>
        </p:nvSpPr>
        <p:spPr>
          <a:xfrm>
            <a:off x="8244408" y="3102059"/>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5255949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200" dirty="0" smtClean="0"/>
              <a:t>5.1 – </a:t>
            </a:r>
            <a:r>
              <a:rPr lang="en-IE" sz="3200" dirty="0"/>
              <a:t>Workbook - Writing enzyme questions</a:t>
            </a:r>
            <a:endParaRPr lang="en-GB" sz="32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2328863" algn="l"/>
                <a:tab pos="3951288" algn="l"/>
                <a:tab pos="5745163" algn="l"/>
                <a:tab pos="8435975" algn="r"/>
              </a:tabLst>
            </a:pPr>
            <a:r>
              <a:rPr lang="en-US" sz="1700" dirty="0" smtClean="0"/>
              <a:t>Write </a:t>
            </a:r>
            <a:r>
              <a:rPr lang="en-US" sz="1700" dirty="0"/>
              <a:t>a multiple-choice question for each of the following sets of answers. Then underline the correct answer to your question</a:t>
            </a:r>
            <a:r>
              <a:rPr lang="en-US" sz="1700" dirty="0" smtClean="0"/>
              <a:t>.</a:t>
            </a:r>
            <a:br>
              <a:rPr lang="en-US" sz="1700" dirty="0" smtClean="0"/>
            </a:br>
            <a:r>
              <a:rPr lang="en-US" sz="1700" dirty="0" smtClean="0"/>
              <a:t>_________________________________________________________________________________________________________________________________________________________________________________________________________</a:t>
            </a:r>
            <a:br>
              <a:rPr lang="en-US" sz="1700" dirty="0" smtClean="0"/>
            </a:br>
            <a:r>
              <a:rPr lang="en-US" sz="1700" dirty="0" smtClean="0"/>
              <a:t>A </a:t>
            </a:r>
            <a:r>
              <a:rPr lang="en-US" sz="1700" dirty="0"/>
              <a:t>amylase </a:t>
            </a:r>
            <a:r>
              <a:rPr lang="en-US" sz="1700" dirty="0" smtClean="0"/>
              <a:t>	B </a:t>
            </a:r>
            <a:r>
              <a:rPr lang="en-US" sz="1700" dirty="0"/>
              <a:t>catalase </a:t>
            </a:r>
            <a:r>
              <a:rPr lang="en-US" sz="1700" dirty="0" smtClean="0"/>
              <a:t>	C </a:t>
            </a:r>
            <a:r>
              <a:rPr lang="en-US" sz="1700" dirty="0"/>
              <a:t>lipase </a:t>
            </a:r>
            <a:r>
              <a:rPr lang="en-US" sz="1700" dirty="0" smtClean="0"/>
              <a:t>	D </a:t>
            </a:r>
            <a:r>
              <a:rPr lang="en-US" sz="1700" dirty="0"/>
              <a:t>protease</a:t>
            </a:r>
          </a:p>
          <a:p>
            <a:pPr marL="439738" indent="-439738">
              <a:buClr>
                <a:srgbClr val="C00000"/>
              </a:buClr>
              <a:buFont typeface="+mj-lt"/>
              <a:buAutoNum type="arabicPeriod"/>
              <a:tabLst>
                <a:tab pos="809625" algn="l"/>
                <a:tab pos="2328863" algn="l"/>
                <a:tab pos="3951288" algn="l"/>
                <a:tab pos="5745163" algn="l"/>
                <a:tab pos="8435975" algn="r"/>
              </a:tabLst>
            </a:pPr>
            <a:r>
              <a:rPr lang="en-US" sz="1700" dirty="0" smtClean="0"/>
              <a:t>______________________________________________________________________________________________________________________________________</a:t>
            </a:r>
            <a:r>
              <a:rPr lang="en-US" sz="1700" dirty="0"/>
              <a:t>___________________________________________________________________</a:t>
            </a:r>
            <a:r>
              <a:rPr lang="en-US" sz="1700" dirty="0" smtClean="0"/>
              <a:t/>
            </a:r>
            <a:br>
              <a:rPr lang="en-US" sz="1700" dirty="0" smtClean="0"/>
            </a:br>
            <a:r>
              <a:rPr lang="en-US" sz="1700" dirty="0" smtClean="0"/>
              <a:t>A </a:t>
            </a:r>
            <a:r>
              <a:rPr lang="en-US" sz="1700" dirty="0"/>
              <a:t>denatured </a:t>
            </a:r>
            <a:r>
              <a:rPr lang="en-US" sz="1700" dirty="0" smtClean="0"/>
              <a:t>	B </a:t>
            </a:r>
            <a:r>
              <a:rPr lang="en-US" sz="1700" dirty="0"/>
              <a:t>killed </a:t>
            </a:r>
            <a:r>
              <a:rPr lang="en-US" sz="1700" dirty="0" smtClean="0"/>
              <a:t>	C </a:t>
            </a:r>
            <a:r>
              <a:rPr lang="en-US" sz="1700" dirty="0"/>
              <a:t>slowed down </a:t>
            </a:r>
            <a:r>
              <a:rPr lang="en-US" sz="1700" dirty="0" smtClean="0"/>
              <a:t>	D </a:t>
            </a:r>
            <a:r>
              <a:rPr lang="en-US" sz="1700" dirty="0"/>
              <a:t>speeded up</a:t>
            </a:r>
          </a:p>
          <a:p>
            <a:pPr marL="439738" indent="-439738">
              <a:buClr>
                <a:srgbClr val="C00000"/>
              </a:buClr>
              <a:buFont typeface="+mj-lt"/>
              <a:buAutoNum type="arabicPeriod"/>
              <a:tabLst>
                <a:tab pos="809625" algn="l"/>
                <a:tab pos="2328863" algn="l"/>
                <a:tab pos="3951288" algn="l"/>
                <a:tab pos="5745163" algn="l"/>
                <a:tab pos="8435975" algn="r"/>
              </a:tabLst>
            </a:pPr>
            <a:r>
              <a:rPr lang="en-US" sz="1700" dirty="0" smtClean="0"/>
              <a:t>_________________________________________________________________________________________________________________________________________________________________________________________________________A fat	B protein	C maltose	D starch</a:t>
            </a:r>
          </a:p>
          <a:p>
            <a:pPr>
              <a:buClr>
                <a:srgbClr val="C00000"/>
              </a:buClr>
              <a:tabLst>
                <a:tab pos="809625" algn="l"/>
                <a:tab pos="2328863" algn="l"/>
                <a:tab pos="3951288" algn="l"/>
                <a:tab pos="5745163" algn="l"/>
                <a:tab pos="8435975" algn="r"/>
              </a:tabLst>
            </a:pPr>
            <a:r>
              <a:rPr lang="en-US" sz="1700" dirty="0"/>
              <a:t>Now write two more multiple-choice questions about enzymes. For each question, indicate the correct answer by underlining it.</a:t>
            </a:r>
          </a:p>
          <a:p>
            <a:pPr marL="439738" indent="-439738">
              <a:buClr>
                <a:srgbClr val="C00000"/>
              </a:buClr>
              <a:buFont typeface="+mj-lt"/>
              <a:buAutoNum type="arabicPeriod" startAt="4"/>
              <a:tabLst>
                <a:tab pos="809625" algn="l"/>
                <a:tab pos="2328863" algn="l"/>
                <a:tab pos="3951288" algn="l"/>
                <a:tab pos="5745163" algn="l"/>
                <a:tab pos="8435975" algn="r"/>
              </a:tabLst>
            </a:pPr>
            <a:r>
              <a:rPr lang="en-US" sz="1700" dirty="0" smtClean="0"/>
              <a:t>________________________________________________________________</a:t>
            </a:r>
          </a:p>
          <a:p>
            <a:pPr marL="439738" indent="-439738">
              <a:buClr>
                <a:srgbClr val="C00000"/>
              </a:buClr>
              <a:buFont typeface="+mj-lt"/>
              <a:buAutoNum type="arabicPeriod" startAt="4"/>
              <a:tabLst>
                <a:tab pos="809625" algn="l"/>
                <a:tab pos="2328863" algn="l"/>
                <a:tab pos="3951288" algn="l"/>
                <a:tab pos="5745163" algn="l"/>
                <a:tab pos="8435975" algn="r"/>
              </a:tabLst>
            </a:pPr>
            <a:r>
              <a:rPr lang="en-US" sz="1700" dirty="0" smtClean="0"/>
              <a:t>_______________________________________________________________</a:t>
            </a:r>
            <a:endParaRPr lang="en-US" sz="17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25</a:t>
            </a:r>
            <a:endParaRPr lang="en-GB" sz="1400" b="1" dirty="0">
              <a:latin typeface="Arial" panose="020B0604020202020204" pitchFamily="34" charset="0"/>
              <a:cs typeface="Arial" panose="020B0604020202020204" pitchFamily="34" charset="0"/>
            </a:endParaRPr>
          </a:p>
        </p:txBody>
      </p:sp>
      <p:sp>
        <p:nvSpPr>
          <p:cNvPr id="2" name="Rectangle 1"/>
          <p:cNvSpPr/>
          <p:nvPr/>
        </p:nvSpPr>
        <p:spPr>
          <a:xfrm>
            <a:off x="281404" y="1196752"/>
            <a:ext cx="8509185" cy="646331"/>
          </a:xfrm>
          <a:prstGeom prst="rect">
            <a:avLst/>
          </a:prstGeom>
          <a:solidFill>
            <a:srgbClr val="C1D6FF"/>
          </a:solidFill>
          <a:ln w="57150">
            <a:solidFill>
              <a:srgbClr val="002060"/>
            </a:solidFill>
          </a:ln>
        </p:spPr>
        <p:txBody>
          <a:bodyPr wrap="square">
            <a:spAutoFit/>
          </a:bodyPr>
          <a:lstStyle/>
          <a:p>
            <a:r>
              <a:rPr lang="en-US" dirty="0"/>
              <a:t>This exercise will make you think hard about some of the facts you know about enzymes, which should </a:t>
            </a:r>
            <a:r>
              <a:rPr lang="en-US" dirty="0" smtClean="0"/>
              <a:t>help you </a:t>
            </a:r>
            <a:r>
              <a:rPr lang="en-US" dirty="0"/>
              <a:t>to remember them.</a:t>
            </a:r>
            <a:endParaRPr lang="en-GB" dirty="0"/>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5.2 – </a:t>
            </a:r>
            <a:r>
              <a:rPr lang="en-IE" sz="3600" dirty="0"/>
              <a:t>Workbook - Lipase experiment</a:t>
            </a:r>
            <a:endParaRPr lang="en-GB" sz="3600" b="1" dirty="0" smtClean="0"/>
          </a:p>
        </p:txBody>
      </p:sp>
      <p:sp>
        <p:nvSpPr>
          <p:cNvPr id="6" name="Rectangle 33"/>
          <p:cNvSpPr/>
          <p:nvPr/>
        </p:nvSpPr>
        <p:spPr>
          <a:xfrm>
            <a:off x="179512" y="1131713"/>
            <a:ext cx="8712968" cy="5472267"/>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4356000">
            <a:spAutoFit/>
          </a:bodyPr>
          <a:lstStyle/>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r>
              <a:rPr lang="en-US" sz="1760" dirty="0" smtClean="0"/>
              <a:t>An </a:t>
            </a:r>
            <a:r>
              <a:rPr lang="en-US" sz="1760" dirty="0"/>
              <a:t>experiment was carried out to investigate the effect of temperature on the enzyme lipase. Lipase digests fats to fatty acids (which have a low pH) and glycerol.</a:t>
            </a:r>
          </a:p>
          <a:p>
            <a:pPr>
              <a:buClr>
                <a:srgbClr val="C00000"/>
              </a:buClr>
              <a:tabLst>
                <a:tab pos="809625" algn="l"/>
                <a:tab pos="1073150" algn="l"/>
                <a:tab pos="8435975" algn="r"/>
              </a:tabLst>
            </a:pPr>
            <a:r>
              <a:rPr lang="en-US" sz="1760" dirty="0"/>
              <a:t>A solution of lipase was made and equal volumes of it were added to five test tubes.</a:t>
            </a:r>
          </a:p>
          <a:p>
            <a:pPr>
              <a:buClr>
                <a:srgbClr val="C00000"/>
              </a:buClr>
              <a:tabLst>
                <a:tab pos="809625" algn="l"/>
                <a:tab pos="1073150" algn="l"/>
                <a:tab pos="8435975" algn="r"/>
              </a:tabLst>
            </a:pPr>
            <a:r>
              <a:rPr lang="en-US" sz="1760" dirty="0"/>
              <a:t>The tubes were treated as follows:</a:t>
            </a:r>
          </a:p>
          <a:p>
            <a:pPr>
              <a:buClr>
                <a:srgbClr val="C00000"/>
              </a:buClr>
              <a:tabLst>
                <a:tab pos="809625" algn="l"/>
                <a:tab pos="1073150" algn="l"/>
                <a:tab pos="8435975" algn="r"/>
              </a:tabLst>
            </a:pPr>
            <a:r>
              <a:rPr lang="en-US" sz="1760" dirty="0"/>
              <a:t>All five tubes were kept at these temperatures for five minutes.</a:t>
            </a:r>
          </a:p>
          <a:p>
            <a:pPr>
              <a:buClr>
                <a:srgbClr val="C00000"/>
              </a:buClr>
              <a:tabLst>
                <a:tab pos="809625" algn="l"/>
                <a:tab pos="1073150" algn="l"/>
                <a:tab pos="8435975" algn="r"/>
              </a:tabLst>
            </a:pPr>
            <a:r>
              <a:rPr lang="en-US" sz="1760" dirty="0"/>
              <a:t>A pH meter was used to measure the pH </a:t>
            </a:r>
            <a:r>
              <a:rPr lang="en-US" sz="1760" dirty="0" smtClean="0"/>
              <a:t/>
            </a:r>
            <a:br>
              <a:rPr lang="en-US" sz="1760" dirty="0" smtClean="0"/>
            </a:br>
            <a:r>
              <a:rPr lang="en-US" sz="1760" dirty="0" smtClean="0"/>
              <a:t>of </a:t>
            </a:r>
            <a:r>
              <a:rPr lang="en-US" sz="1760" dirty="0"/>
              <a:t>the liquid in each tube.</a:t>
            </a:r>
          </a:p>
          <a:p>
            <a:pPr>
              <a:buClr>
                <a:srgbClr val="C00000"/>
              </a:buClr>
              <a:tabLst>
                <a:tab pos="809625" algn="l"/>
                <a:tab pos="1073150" algn="l"/>
                <a:tab pos="8435975" algn="r"/>
              </a:tabLst>
            </a:pPr>
            <a:r>
              <a:rPr lang="en-US" sz="1760" dirty="0"/>
              <a:t>Equal volumes of milk (which contains fat) were then added to tubes 2, 3,4 and 5.</a:t>
            </a:r>
          </a:p>
          <a:p>
            <a:pPr>
              <a:buClr>
                <a:srgbClr val="C00000"/>
              </a:buClr>
              <a:tabLst>
                <a:tab pos="809625" algn="l"/>
                <a:tab pos="1073150" algn="l"/>
                <a:tab pos="8435975" algn="r"/>
              </a:tabLst>
            </a:pPr>
            <a:r>
              <a:rPr lang="en-US" sz="1760" dirty="0"/>
              <a:t>Every two minutes, the pH of the contents of each tube was tested as before. The results are shown in the table.</a:t>
            </a:r>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26</a:t>
            </a:r>
            <a:endParaRPr lang="en-GB" sz="1400" b="1" dirty="0">
              <a:latin typeface="Arial" panose="020B0604020202020204" pitchFamily="34" charset="0"/>
              <a:cs typeface="Arial" panose="020B0604020202020204" pitchFamily="34" charset="0"/>
            </a:endParaRPr>
          </a:p>
        </p:txBody>
      </p:sp>
      <p:sp>
        <p:nvSpPr>
          <p:cNvPr id="2" name="Rectangle 1"/>
          <p:cNvSpPr/>
          <p:nvPr/>
        </p:nvSpPr>
        <p:spPr>
          <a:xfrm>
            <a:off x="281404" y="1196752"/>
            <a:ext cx="8509185" cy="923330"/>
          </a:xfrm>
          <a:prstGeom prst="rect">
            <a:avLst/>
          </a:prstGeom>
          <a:solidFill>
            <a:srgbClr val="C1D6FF"/>
          </a:solidFill>
          <a:ln w="57150">
            <a:solidFill>
              <a:srgbClr val="002060"/>
            </a:solidFill>
          </a:ln>
        </p:spPr>
        <p:txBody>
          <a:bodyPr wrap="square">
            <a:spAutoFit/>
          </a:bodyPr>
          <a:lstStyle/>
          <a:p>
            <a:r>
              <a:rPr lang="en-US" dirty="0"/>
              <a:t>This exercise will help you improve your ability to analyse and evaluate data (A03.4), and to </a:t>
            </a:r>
            <a:r>
              <a:rPr lang="en-US" dirty="0" smtClean="0"/>
              <a:t>plan experiments </a:t>
            </a:r>
            <a:r>
              <a:rPr lang="en-US" dirty="0"/>
              <a:t>(A03.2). It will also reinforce your knowledge of the role of </a:t>
            </a:r>
            <a:r>
              <a:rPr lang="en-US" dirty="0" smtClean="0"/>
              <a:t>lipase.</a:t>
            </a:r>
            <a:endParaRPr lang="en-GB" dirty="0"/>
          </a:p>
        </p:txBody>
      </p:sp>
      <p:pic>
        <p:nvPicPr>
          <p:cNvPr id="3" name="Picture 2"/>
          <p:cNvPicPr>
            <a:picLocks noChangeAspect="1"/>
          </p:cNvPicPr>
          <p:nvPr/>
        </p:nvPicPr>
        <p:blipFill>
          <a:blip r:embed="rId3">
            <a:lum bright="-47000" contrast="75000"/>
          </a:blip>
          <a:stretch>
            <a:fillRect/>
          </a:stretch>
        </p:blipFill>
        <p:spPr>
          <a:xfrm>
            <a:off x="4716016" y="2210862"/>
            <a:ext cx="4104540" cy="2577953"/>
          </a:xfrm>
          <a:prstGeom prst="rect">
            <a:avLst/>
          </a:prstGeom>
        </p:spPr>
      </p:pic>
    </p:spTree>
    <p:extLst>
      <p:ext uri="{BB962C8B-B14F-4D97-AF65-F5344CB8AC3E}">
        <p14:creationId xmlns:p14="http://schemas.microsoft.com/office/powerpoint/2010/main" val="2774191606"/>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5.2 – </a:t>
            </a:r>
            <a:r>
              <a:rPr lang="en-IE" sz="3600" dirty="0"/>
              <a:t>Workbook - Lipase experiment</a:t>
            </a:r>
            <a:endParaRPr lang="en-GB" sz="3600" b="1" dirty="0" smtClean="0"/>
          </a:p>
        </p:txBody>
      </p:sp>
      <p:sp>
        <p:nvSpPr>
          <p:cNvPr id="6" name="Rectangle 33"/>
          <p:cNvSpPr/>
          <p:nvPr/>
        </p:nvSpPr>
        <p:spPr>
          <a:xfrm>
            <a:off x="179512" y="1131713"/>
            <a:ext cx="8712968" cy="55584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0000">
            <a:spAutoFit/>
          </a:bodyPr>
          <a:lstStyle/>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2800" dirty="0" smtClean="0"/>
          </a:p>
          <a:p>
            <a:pPr>
              <a:buClr>
                <a:srgbClr val="C00000"/>
              </a:buClr>
              <a:tabLst>
                <a:tab pos="809625" algn="l"/>
                <a:tab pos="1073150" algn="l"/>
                <a:tab pos="8435975" algn="r"/>
              </a:tabLst>
            </a:pPr>
            <a:endParaRPr lang="en-US" sz="1700" dirty="0"/>
          </a:p>
          <a:p>
            <a:pPr marL="449263" indent="-449263">
              <a:buClr>
                <a:srgbClr val="C00000"/>
              </a:buClr>
              <a:buFont typeface="+mj-lt"/>
              <a:buAutoNum type="alphaLcPeriod"/>
              <a:tabLst>
                <a:tab pos="1073150" algn="l"/>
                <a:tab pos="8435975" algn="r"/>
              </a:tabLst>
            </a:pPr>
            <a:r>
              <a:rPr lang="en-US" sz="1760" dirty="0" smtClean="0"/>
              <a:t>What </a:t>
            </a:r>
            <a:r>
              <a:rPr lang="en-US" sz="1760" dirty="0"/>
              <a:t>is the substrate of the enzyme lipase?</a:t>
            </a:r>
          </a:p>
          <a:p>
            <a:pPr marL="449263" indent="-449263">
              <a:buClr>
                <a:srgbClr val="C00000"/>
              </a:buClr>
              <a:buFont typeface="+mj-lt"/>
              <a:buAutoNum type="alphaLcPeriod"/>
              <a:tabLst>
                <a:tab pos="1073150" algn="l"/>
                <a:tab pos="8435975" algn="r"/>
              </a:tabLst>
            </a:pPr>
            <a:r>
              <a:rPr lang="en-US" sz="1760" dirty="0" smtClean="0"/>
              <a:t>What </a:t>
            </a:r>
            <a:r>
              <a:rPr lang="en-US" sz="1760" dirty="0"/>
              <a:t>are the products when lipase acts on its substrate?</a:t>
            </a:r>
          </a:p>
          <a:p>
            <a:pPr marL="449263" indent="-449263">
              <a:buClr>
                <a:srgbClr val="C00000"/>
              </a:buClr>
              <a:buFont typeface="+mj-lt"/>
              <a:buAutoNum type="alphaLcPeriod"/>
              <a:tabLst>
                <a:tab pos="1073150" algn="l"/>
                <a:tab pos="8435975" algn="r"/>
              </a:tabLst>
            </a:pPr>
            <a:r>
              <a:rPr lang="en-US" sz="1760" dirty="0" smtClean="0"/>
              <a:t>Explain </a:t>
            </a:r>
            <a:r>
              <a:rPr lang="en-US" sz="1760" dirty="0"/>
              <a:t>why the pH becomes lower when lipase acts on its substrate.</a:t>
            </a:r>
          </a:p>
          <a:p>
            <a:pPr marL="449263" indent="-449263">
              <a:buClr>
                <a:srgbClr val="C00000"/>
              </a:buClr>
              <a:buFont typeface="+mj-lt"/>
              <a:buAutoNum type="alphaLcPeriod"/>
              <a:tabLst>
                <a:tab pos="1073150" algn="l"/>
                <a:tab pos="8435975" algn="r"/>
              </a:tabLst>
            </a:pPr>
            <a:r>
              <a:rPr lang="en-US" sz="1760" dirty="0" smtClean="0"/>
              <a:t>Complete </a:t>
            </a:r>
            <a:r>
              <a:rPr lang="en-US" sz="1760" dirty="0"/>
              <a:t>the table by filling in all the blank cells, </a:t>
            </a:r>
            <a:endParaRPr lang="en-US" sz="1760" dirty="0" smtClean="0"/>
          </a:p>
          <a:p>
            <a:pPr marL="449263" indent="-449263">
              <a:buClr>
                <a:srgbClr val="C00000"/>
              </a:buClr>
              <a:buFont typeface="+mj-lt"/>
              <a:buAutoNum type="alphaLcPeriod"/>
              <a:tabLst>
                <a:tab pos="1073150" algn="l"/>
                <a:tab pos="8435975" algn="r"/>
              </a:tabLst>
            </a:pPr>
            <a:r>
              <a:rPr lang="en-US" sz="1760" dirty="0" smtClean="0"/>
              <a:t>Explain </a:t>
            </a:r>
            <a:r>
              <a:rPr lang="en-US" sz="1760" dirty="0"/>
              <a:t>why the pH did not change in tube l.</a:t>
            </a:r>
          </a:p>
          <a:p>
            <a:pPr marL="449263" indent="-449263">
              <a:buClr>
                <a:srgbClr val="C00000"/>
              </a:buClr>
              <a:buFont typeface="+mj-lt"/>
              <a:buAutoNum type="alphaLcPeriod"/>
              <a:tabLst>
                <a:tab pos="1073150" algn="l"/>
                <a:tab pos="8435975" algn="r"/>
              </a:tabLst>
            </a:pPr>
            <a:r>
              <a:rPr lang="en-US" sz="1760" dirty="0" smtClean="0"/>
              <a:t>Explain </a:t>
            </a:r>
            <a:r>
              <a:rPr lang="en-US" sz="1760" dirty="0"/>
              <a:t>why the pH did not change in tube 5.</a:t>
            </a:r>
          </a:p>
          <a:p>
            <a:pPr marL="449263" indent="-449263">
              <a:buClr>
                <a:srgbClr val="C00000"/>
              </a:buClr>
              <a:buFont typeface="+mj-lt"/>
              <a:buAutoNum type="alphaLcPeriod"/>
              <a:tabLst>
                <a:tab pos="1073150" algn="l"/>
                <a:tab pos="8435975" algn="r"/>
              </a:tabLst>
            </a:pPr>
            <a:r>
              <a:rPr lang="en-US" sz="1760" dirty="0" smtClean="0"/>
              <a:t>Explain </a:t>
            </a:r>
            <a:r>
              <a:rPr lang="en-US" sz="1760" dirty="0"/>
              <a:t>why the results for tubes 2 and 3 differed from each other.</a:t>
            </a:r>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26</a:t>
            </a:r>
            <a:endParaRPr lang="en-GB" sz="1400" b="1"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012987403"/>
              </p:ext>
            </p:extLst>
          </p:nvPr>
        </p:nvGraphicFramePr>
        <p:xfrm>
          <a:off x="276200" y="1243568"/>
          <a:ext cx="8472264" cy="3337560"/>
        </p:xfrm>
        <a:graphic>
          <a:graphicData uri="http://schemas.openxmlformats.org/drawingml/2006/table">
            <a:tbl>
              <a:tblPr firstRow="1" bandRow="1">
                <a:tableStyleId>{5C22544A-7EE6-4342-B048-85BDC9FD1C3A}</a:tableStyleId>
              </a:tblPr>
              <a:tblGrid>
                <a:gridCol w="1775520"/>
                <a:gridCol w="1224136"/>
                <a:gridCol w="1236476"/>
                <a:gridCol w="1412044"/>
                <a:gridCol w="1412044"/>
                <a:gridCol w="1412044"/>
              </a:tblGrid>
              <a:tr h="370840">
                <a:tc>
                  <a:txBody>
                    <a:bodyPr/>
                    <a:lstStyle/>
                    <a:p>
                      <a:r>
                        <a:rPr lang="en-GB" b="1" dirty="0" smtClean="0">
                          <a:latin typeface="Arial" panose="020B0604020202020204" pitchFamily="34" charset="0"/>
                          <a:cs typeface="Arial" panose="020B0604020202020204" pitchFamily="34" charset="0"/>
                        </a:rPr>
                        <a:t>Tube</a:t>
                      </a:r>
                      <a:endParaRPr lang="en-GB" b="1"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tc>
              </a:tr>
              <a:tr h="370840">
                <a:tc>
                  <a:txBody>
                    <a:bodyPr/>
                    <a:lstStyle/>
                    <a:p>
                      <a:r>
                        <a:rPr lang="en-GB" b="1" dirty="0" smtClean="0">
                          <a:latin typeface="Arial" panose="020B0604020202020204" pitchFamily="34" charset="0"/>
                          <a:cs typeface="Arial" panose="020B0604020202020204" pitchFamily="34" charset="0"/>
                        </a:rPr>
                        <a:t>Temp /</a:t>
                      </a:r>
                      <a:r>
                        <a:rPr lang="en-GB" b="1" baseline="30000" dirty="0" smtClean="0">
                          <a:latin typeface="Arial" panose="020B0604020202020204" pitchFamily="34" charset="0"/>
                          <a:cs typeface="Arial" panose="020B0604020202020204" pitchFamily="34" charset="0"/>
                        </a:rPr>
                        <a:t>0</a:t>
                      </a:r>
                      <a:r>
                        <a:rPr lang="en-GB" b="1" dirty="0" smtClean="0">
                          <a:latin typeface="Arial" panose="020B0604020202020204" pitchFamily="34" charset="0"/>
                          <a:cs typeface="Arial" panose="020B0604020202020204" pitchFamily="34" charset="0"/>
                        </a:rPr>
                        <a:t>C</a:t>
                      </a:r>
                      <a:endParaRPr lang="en-GB" b="1"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20</a:t>
                      </a:r>
                      <a:endParaRPr lang="en-GB" dirty="0">
                        <a:latin typeface="Arial" panose="020B0604020202020204" pitchFamily="34" charset="0"/>
                        <a:cs typeface="Arial" panose="020B0604020202020204" pitchFamily="34" charset="0"/>
                      </a:endParaRPr>
                    </a:p>
                  </a:txBody>
                  <a:tcPr/>
                </a:tc>
                <a:tc>
                  <a:txBody>
                    <a:bodyPr/>
                    <a:lstStyle/>
                    <a:p>
                      <a:pPr algn="ctr"/>
                      <a:endParaRPr lang="en-GB">
                        <a:latin typeface="Arial" panose="020B0604020202020204" pitchFamily="34" charset="0"/>
                        <a:cs typeface="Arial" panose="020B0604020202020204" pitchFamily="34" charset="0"/>
                      </a:endParaRPr>
                    </a:p>
                  </a:txBody>
                  <a:tcPr/>
                </a:tc>
                <a:tc>
                  <a:txBody>
                    <a:bodyPr/>
                    <a:lstStyle/>
                    <a:p>
                      <a:pPr algn="ctr"/>
                      <a:endParaRPr lang="en-GB">
                        <a:latin typeface="Arial" panose="020B0604020202020204" pitchFamily="34" charset="0"/>
                        <a:cs typeface="Arial" panose="020B0604020202020204" pitchFamily="34" charset="0"/>
                      </a:endParaRPr>
                    </a:p>
                  </a:txBody>
                  <a:tcPr/>
                </a:tc>
                <a:tc>
                  <a:txBody>
                    <a:bodyPr/>
                    <a:lstStyle/>
                    <a:p>
                      <a:pPr algn="ctr"/>
                      <a:endParaRPr lang="en-GB">
                        <a:latin typeface="Arial" panose="020B0604020202020204" pitchFamily="34" charset="0"/>
                        <a:cs typeface="Arial" panose="020B0604020202020204" pitchFamily="34" charset="0"/>
                      </a:endParaRPr>
                    </a:p>
                  </a:txBody>
                  <a:tcPr/>
                </a:tc>
                <a:tc>
                  <a:txBody>
                    <a:bodyPr/>
                    <a:lstStyle/>
                    <a:p>
                      <a:pPr algn="ctr"/>
                      <a:endParaRPr lang="en-GB">
                        <a:latin typeface="Arial" panose="020B0604020202020204" pitchFamily="34" charset="0"/>
                        <a:cs typeface="Arial" panose="020B0604020202020204" pitchFamily="34" charset="0"/>
                      </a:endParaRPr>
                    </a:p>
                  </a:txBody>
                  <a:tcPr/>
                </a:tc>
              </a:tr>
              <a:tr h="370840">
                <a:tc>
                  <a:txBody>
                    <a:bodyPr/>
                    <a:lstStyle/>
                    <a:p>
                      <a:r>
                        <a:rPr lang="en-GB" b="1" dirty="0" smtClean="0">
                          <a:latin typeface="Arial" panose="020B0604020202020204" pitchFamily="34" charset="0"/>
                          <a:cs typeface="Arial" panose="020B0604020202020204" pitchFamily="34" charset="0"/>
                        </a:rPr>
                        <a:t>Milk added?</a:t>
                      </a:r>
                      <a:endParaRPr lang="en-GB" b="1" dirty="0">
                        <a:latin typeface="Arial" panose="020B0604020202020204" pitchFamily="34" charset="0"/>
                        <a:cs typeface="Arial" panose="020B0604020202020204" pitchFamily="34" charset="0"/>
                      </a:endParaRPr>
                    </a:p>
                  </a:txBody>
                  <a:tcPr/>
                </a:tc>
                <a:tc>
                  <a:txBody>
                    <a:bodyPr/>
                    <a:lstStyle/>
                    <a:p>
                      <a:pPr algn="ct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Yes</a:t>
                      </a:r>
                      <a:endParaRPr lang="en-GB" dirty="0">
                        <a:latin typeface="Arial" panose="020B0604020202020204" pitchFamily="34" charset="0"/>
                        <a:cs typeface="Arial" panose="020B0604020202020204" pitchFamily="34" charset="0"/>
                      </a:endParaRPr>
                    </a:p>
                  </a:txBody>
                  <a:tcPr/>
                </a:tc>
                <a:tc>
                  <a:txBody>
                    <a:bodyPr/>
                    <a:lstStyle/>
                    <a:p>
                      <a:pPr algn="ctr"/>
                      <a:endParaRPr lang="en-GB">
                        <a:latin typeface="Arial" panose="020B0604020202020204" pitchFamily="34" charset="0"/>
                        <a:cs typeface="Arial" panose="020B0604020202020204" pitchFamily="34" charset="0"/>
                      </a:endParaRPr>
                    </a:p>
                  </a:txBody>
                  <a:tcPr/>
                </a:tc>
                <a:tc>
                  <a:txBody>
                    <a:bodyPr/>
                    <a:lstStyle/>
                    <a:p>
                      <a:pPr algn="ctr"/>
                      <a:endParaRPr lang="en-GB">
                        <a:latin typeface="Arial" panose="020B0604020202020204" pitchFamily="34" charset="0"/>
                        <a:cs typeface="Arial" panose="020B0604020202020204" pitchFamily="34" charset="0"/>
                      </a:endParaRPr>
                    </a:p>
                  </a:txBody>
                  <a:tcPr/>
                </a:tc>
                <a:tc>
                  <a:txBody>
                    <a:bodyPr/>
                    <a:lstStyle/>
                    <a:p>
                      <a:pPr algn="ctr"/>
                      <a:endParaRPr lang="en-GB">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pH</a:t>
                      </a:r>
                      <a:r>
                        <a:rPr lang="en-GB" baseline="0" dirty="0" smtClean="0">
                          <a:latin typeface="Arial" panose="020B0604020202020204" pitchFamily="34" charset="0"/>
                          <a:cs typeface="Arial" panose="020B0604020202020204" pitchFamily="34" charset="0"/>
                        </a:rPr>
                        <a:t> at 0 Mins</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pH</a:t>
                      </a:r>
                      <a:r>
                        <a:rPr lang="en-GB" baseline="0" dirty="0" smtClean="0">
                          <a:latin typeface="Arial" panose="020B0604020202020204" pitchFamily="34" charset="0"/>
                          <a:cs typeface="Arial" panose="020B0604020202020204" pitchFamily="34" charset="0"/>
                        </a:rPr>
                        <a:t> at 2 Mins</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6.8</a:t>
                      </a:r>
                      <a:endParaRPr lang="en-GB" dirty="0">
                        <a:latin typeface="Arial" panose="020B0604020202020204" pitchFamily="34" charset="0"/>
                        <a:cs typeface="Arial" panose="020B0604020202020204" pitchFamily="34" charset="0"/>
                      </a:endParaRPr>
                    </a:p>
                  </a:txBody>
                  <a:tcPr/>
                </a:tc>
                <a:tc>
                  <a:txBody>
                    <a:bodyPr/>
                    <a:lstStyle/>
                    <a:p>
                      <a:pPr algn="ctr"/>
                      <a:r>
                        <a:rPr lang="en-GB"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6.7</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pH</a:t>
                      </a:r>
                      <a:r>
                        <a:rPr lang="en-GB" baseline="0" dirty="0" smtClean="0">
                          <a:latin typeface="Arial" panose="020B0604020202020204" pitchFamily="34" charset="0"/>
                          <a:cs typeface="Arial" panose="020B0604020202020204" pitchFamily="34" charset="0"/>
                        </a:rPr>
                        <a:t> at 4 Mins</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6.7</a:t>
                      </a:r>
                      <a:endParaRPr lang="en-GB" dirty="0">
                        <a:latin typeface="Arial" panose="020B0604020202020204" pitchFamily="34" charset="0"/>
                        <a:cs typeface="Arial" panose="020B0604020202020204" pitchFamily="34" charset="0"/>
                      </a:endParaRPr>
                    </a:p>
                  </a:txBody>
                  <a:tcPr/>
                </a:tc>
                <a:tc>
                  <a:txBody>
                    <a:bodyPr/>
                    <a:lstStyle/>
                    <a:p>
                      <a:pPr algn="ctr"/>
                      <a:r>
                        <a:rPr lang="en-GB"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6.5</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pH</a:t>
                      </a:r>
                      <a:r>
                        <a:rPr lang="en-GB" baseline="0" dirty="0" smtClean="0">
                          <a:latin typeface="Arial" panose="020B0604020202020204" pitchFamily="34" charset="0"/>
                          <a:cs typeface="Arial" panose="020B0604020202020204" pitchFamily="34" charset="0"/>
                        </a:rPr>
                        <a:t> at 6 Mins</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6.6</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6.3</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pH</a:t>
                      </a:r>
                      <a:r>
                        <a:rPr lang="en-GB" baseline="0" dirty="0" smtClean="0">
                          <a:latin typeface="Arial" panose="020B0604020202020204" pitchFamily="34" charset="0"/>
                          <a:cs typeface="Arial" panose="020B0604020202020204" pitchFamily="34" charset="0"/>
                        </a:rPr>
                        <a:t> at 8 Mins</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6.6</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6.9</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6.2</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pH</a:t>
                      </a:r>
                      <a:r>
                        <a:rPr lang="en-GB" baseline="0" dirty="0" smtClean="0">
                          <a:latin typeface="Arial" panose="020B0604020202020204" pitchFamily="34" charset="0"/>
                          <a:cs typeface="Arial" panose="020B0604020202020204" pitchFamily="34" charset="0"/>
                        </a:rPr>
                        <a:t> at 10 Mins</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6.5</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6.9</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6.2</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7.0</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499233076"/>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5.2 – </a:t>
            </a:r>
            <a:r>
              <a:rPr lang="en-IE" sz="3600" dirty="0"/>
              <a:t>Workbook - Lipase experiment</a:t>
            </a:r>
            <a:endParaRPr lang="en-GB" sz="3600" b="1" dirty="0" smtClean="0"/>
          </a:p>
        </p:txBody>
      </p:sp>
      <p:sp>
        <p:nvSpPr>
          <p:cNvPr id="6" name="Rectangle 33"/>
          <p:cNvSpPr/>
          <p:nvPr/>
        </p:nvSpPr>
        <p:spPr>
          <a:xfrm>
            <a:off x="179512" y="1131713"/>
            <a:ext cx="8712968" cy="54476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0000">
            <a:spAutoFit/>
          </a:bodyPr>
          <a:lstStyle/>
          <a:p>
            <a:pPr marL="449263" indent="-449263">
              <a:buClr>
                <a:srgbClr val="C00000"/>
              </a:buClr>
              <a:buFont typeface="+mj-lt"/>
              <a:buAutoNum type="alphaLcPeriod" startAt="8"/>
              <a:tabLst>
                <a:tab pos="809625" algn="l"/>
                <a:tab pos="1073150" algn="l"/>
                <a:tab pos="8435975" algn="r"/>
              </a:tabLst>
            </a:pPr>
            <a:r>
              <a:rPr lang="en-US" sz="2900" dirty="0"/>
              <a:t>The student who did this experiment concluded that the optimum temperature for lipase is </a:t>
            </a:r>
            <a:r>
              <a:rPr lang="en-US" sz="2900" dirty="0" smtClean="0"/>
              <a:t>40°C</a:t>
            </a:r>
            <a:r>
              <a:rPr lang="en-US" sz="2900" dirty="0"/>
              <a:t>. What are your opinions about this conclusion?</a:t>
            </a:r>
          </a:p>
          <a:p>
            <a:pPr marL="449263" indent="-449263">
              <a:buClr>
                <a:srgbClr val="C00000"/>
              </a:buClr>
              <a:buFont typeface="+mj-lt"/>
              <a:buAutoNum type="alphaLcPeriod" startAt="8"/>
              <a:tabLst>
                <a:tab pos="809625" algn="l"/>
                <a:tab pos="1073150" algn="l"/>
                <a:tab pos="8435975" algn="r"/>
              </a:tabLst>
            </a:pPr>
            <a:r>
              <a:rPr lang="en-US" sz="2900" dirty="0"/>
              <a:t>Suggest some changes that could be made to this experiment to obtain a more reliable or more precise value for the optimum temperature of lipase.</a:t>
            </a:r>
          </a:p>
          <a:p>
            <a:pPr marL="449263" indent="-449263">
              <a:buClr>
                <a:srgbClr val="C00000"/>
              </a:buClr>
              <a:buFont typeface="+mj-lt"/>
              <a:buAutoNum type="alphaLcPeriod" startAt="8"/>
              <a:tabLst>
                <a:tab pos="809625" algn="l"/>
                <a:tab pos="1073150" algn="l"/>
                <a:tab pos="8435975" algn="r"/>
              </a:tabLst>
            </a:pPr>
            <a:r>
              <a:rPr lang="en-US" sz="2900" dirty="0"/>
              <a:t>Explain how you could use lipase to investigate whether cow’s milk contains a higher concentration of fat than goat’s milk. (Remember to think about the variables you will need to control.)</a:t>
            </a:r>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28</a:t>
            </a: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6622817"/>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600" dirty="0" smtClean="0"/>
              <a:t>5.3 – </a:t>
            </a:r>
            <a:r>
              <a:rPr lang="en-IE" sz="2600" dirty="0"/>
              <a:t>Workbook - </a:t>
            </a:r>
            <a:r>
              <a:rPr lang="en-US" sz="2600" dirty="0"/>
              <a:t>Finding the optimum pH for amylase</a:t>
            </a:r>
            <a:endParaRPr lang="en-GB" sz="2600" b="1" dirty="0" smtClean="0"/>
          </a:p>
        </p:txBody>
      </p:sp>
      <p:sp>
        <p:nvSpPr>
          <p:cNvPr id="6" name="Rectangle 33"/>
          <p:cNvSpPr/>
          <p:nvPr/>
        </p:nvSpPr>
        <p:spPr>
          <a:xfrm>
            <a:off x="179512" y="1131713"/>
            <a:ext cx="8712968" cy="552458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0000">
            <a:spAutoFit/>
          </a:bodyPr>
          <a:lstStyle/>
          <a:p>
            <a:pPr marL="449263" indent="-449263">
              <a:buClr>
                <a:srgbClr val="C00000"/>
              </a:buClr>
              <a:buFont typeface="+mj-lt"/>
              <a:buAutoNum type="alphaLcPeriod" startAt="8"/>
              <a:tabLst>
                <a:tab pos="809625" algn="l"/>
                <a:tab pos="1073150" algn="l"/>
                <a:tab pos="8435975" algn="r"/>
              </a:tabLst>
            </a:pPr>
            <a:endParaRPr lang="en-US" sz="2900" dirty="0" smtClean="0"/>
          </a:p>
          <a:p>
            <a:pPr marL="449263" indent="-449263">
              <a:buClr>
                <a:srgbClr val="C00000"/>
              </a:buClr>
              <a:buFont typeface="+mj-lt"/>
              <a:buAutoNum type="alphaLcPeriod" startAt="8"/>
              <a:tabLst>
                <a:tab pos="809625" algn="l"/>
                <a:tab pos="1073150" algn="l"/>
                <a:tab pos="8435975" algn="r"/>
              </a:tabLst>
            </a:pPr>
            <a:endParaRPr lang="en-US" sz="2900" dirty="0"/>
          </a:p>
          <a:p>
            <a:pPr marL="449263" indent="-449263">
              <a:buClr>
                <a:srgbClr val="C00000"/>
              </a:buClr>
              <a:buFont typeface="+mj-lt"/>
              <a:buAutoNum type="alphaLcPeriod" startAt="8"/>
              <a:tabLst>
                <a:tab pos="809625" algn="l"/>
                <a:tab pos="1073150" algn="l"/>
                <a:tab pos="8435975" algn="r"/>
              </a:tabLst>
            </a:pPr>
            <a:endParaRPr lang="en-US" sz="2900" dirty="0" smtClean="0"/>
          </a:p>
          <a:p>
            <a:pPr marL="449263" indent="-449263">
              <a:buClr>
                <a:srgbClr val="C00000"/>
              </a:buClr>
              <a:buFont typeface="+mj-lt"/>
              <a:buAutoNum type="alphaLcPeriod" startAt="8"/>
              <a:tabLst>
                <a:tab pos="809625" algn="l"/>
                <a:tab pos="1073150" algn="l"/>
                <a:tab pos="8435975" algn="r"/>
              </a:tabLst>
            </a:pPr>
            <a:endParaRPr lang="en-US" sz="2900" dirty="0"/>
          </a:p>
          <a:p>
            <a:pPr>
              <a:buClr>
                <a:srgbClr val="C00000"/>
              </a:buClr>
              <a:tabLst>
                <a:tab pos="809625" algn="l"/>
                <a:tab pos="1073150" algn="l"/>
                <a:tab pos="8435975" algn="r"/>
              </a:tabLst>
            </a:pPr>
            <a:r>
              <a:rPr lang="en-US" sz="2900" dirty="0"/>
              <a:t/>
            </a:r>
            <a:br>
              <a:rPr lang="en-US" sz="2900" dirty="0"/>
            </a:br>
            <a:endParaRPr lang="en-US" sz="1600" dirty="0"/>
          </a:p>
          <a:p>
            <a:pPr>
              <a:buClr>
                <a:srgbClr val="C00000"/>
              </a:buClr>
              <a:tabLst>
                <a:tab pos="809625" algn="l"/>
                <a:tab pos="1073150" algn="l"/>
                <a:tab pos="8435975" algn="r"/>
              </a:tabLst>
            </a:pPr>
            <a:r>
              <a:rPr lang="en-US" sz="2800" dirty="0" smtClean="0"/>
              <a:t>The </a:t>
            </a:r>
            <a:r>
              <a:rPr lang="en-US" sz="2800" dirty="0"/>
              <a:t>pH of a liquid can be kept steady by adding a buffer solution to it. You can obtain buffer solutions for any pH value you require. You can use a pH meter to measure the </a:t>
            </a:r>
            <a:r>
              <a:rPr lang="en-US" sz="2800" dirty="0" err="1"/>
              <a:t>pH</a:t>
            </a:r>
            <a:r>
              <a:rPr lang="en-US" sz="2800" dirty="0" err="1" smtClean="0"/>
              <a:t>.</a:t>
            </a:r>
            <a:endParaRPr lang="en-US" sz="2800" dirty="0" smtClean="0"/>
          </a:p>
          <a:p>
            <a:pPr>
              <a:buClr>
                <a:srgbClr val="C00000"/>
              </a:buClr>
              <a:tabLst>
                <a:tab pos="809625" algn="l"/>
                <a:tab pos="1073150" algn="l"/>
                <a:tab pos="8435975" algn="r"/>
              </a:tabLst>
            </a:pPr>
            <a:r>
              <a:rPr lang="en-US" sz="2800" dirty="0" smtClean="0"/>
              <a:t>Plan an investigation to test this hypothesis:</a:t>
            </a:r>
            <a:br>
              <a:rPr lang="en-US" sz="2800" dirty="0" smtClean="0"/>
            </a:br>
            <a:r>
              <a:rPr lang="en-US" sz="2000" dirty="0" smtClean="0"/>
              <a:t/>
            </a:r>
            <a:br>
              <a:rPr lang="en-US" sz="2000" dirty="0" smtClean="0"/>
            </a:br>
            <a:endParaRPr lang="en-US" sz="32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29</a:t>
            </a:r>
            <a:endParaRPr lang="en-GB" sz="1400" b="1" dirty="0">
              <a:latin typeface="Arial" panose="020B0604020202020204" pitchFamily="34" charset="0"/>
              <a:cs typeface="Arial" panose="020B0604020202020204" pitchFamily="34" charset="0"/>
            </a:endParaRPr>
          </a:p>
        </p:txBody>
      </p:sp>
      <p:sp>
        <p:nvSpPr>
          <p:cNvPr id="8" name="Rectangle 7"/>
          <p:cNvSpPr/>
          <p:nvPr/>
        </p:nvSpPr>
        <p:spPr>
          <a:xfrm>
            <a:off x="281404" y="1196752"/>
            <a:ext cx="8509185" cy="2308324"/>
          </a:xfrm>
          <a:prstGeom prst="rect">
            <a:avLst/>
          </a:prstGeom>
          <a:solidFill>
            <a:srgbClr val="C1D6FF"/>
          </a:solidFill>
          <a:ln w="57150">
            <a:solidFill>
              <a:srgbClr val="002060"/>
            </a:solidFill>
          </a:ln>
        </p:spPr>
        <p:txBody>
          <a:bodyPr wrap="square">
            <a:spAutoFit/>
          </a:bodyPr>
          <a:lstStyle/>
          <a:p>
            <a:r>
              <a:rPr lang="en-US" sz="2400" dirty="0"/>
              <a:t>This exercise leads you through designing an experiment (A03.2), thinking about variables you will change, variables you will control and variables you will measure. Your teacher may let you do your experiment when you have designed it, in which case you can come back to your original design and make changes to it that you think might have worked better.</a:t>
            </a:r>
            <a:endParaRPr lang="en-GB" sz="2400" dirty="0"/>
          </a:p>
        </p:txBody>
      </p:sp>
      <p:sp>
        <p:nvSpPr>
          <p:cNvPr id="2" name="Rectangle 1"/>
          <p:cNvSpPr/>
          <p:nvPr/>
        </p:nvSpPr>
        <p:spPr>
          <a:xfrm>
            <a:off x="1646765" y="5877272"/>
            <a:ext cx="6215163" cy="523220"/>
          </a:xfrm>
          <a:prstGeom prst="rect">
            <a:avLst/>
          </a:prstGeom>
          <a:solidFill>
            <a:schemeClr val="accent2">
              <a:lumMod val="20000"/>
              <a:lumOff val="80000"/>
            </a:schemeClr>
          </a:solidFill>
          <a:ln w="38100">
            <a:solidFill>
              <a:schemeClr val="accent6">
                <a:lumMod val="75000"/>
              </a:schemeClr>
            </a:solidFill>
          </a:ln>
          <a:effectLst>
            <a:outerShdw blurRad="50800" dist="38100" dir="2700000" algn="tl" rotWithShape="0">
              <a:prstClr val="black">
                <a:alpha val="40000"/>
              </a:prstClr>
            </a:outerShdw>
          </a:effectLst>
        </p:spPr>
        <p:txBody>
          <a:bodyPr wrap="none">
            <a:spAutoFit/>
          </a:bodyPr>
          <a:lstStyle/>
          <a:p>
            <a:r>
              <a:rPr lang="en-US" sz="2800" b="1" dirty="0"/>
              <a:t>The optimum pH for amylase is 7.5.</a:t>
            </a:r>
            <a:endParaRPr lang="en-GB" sz="2800" b="1" dirty="0"/>
          </a:p>
        </p:txBody>
      </p:sp>
    </p:spTree>
    <p:extLst>
      <p:ext uri="{BB962C8B-B14F-4D97-AF65-F5344CB8AC3E}">
        <p14:creationId xmlns:p14="http://schemas.microsoft.com/office/powerpoint/2010/main" val="3382162884"/>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600" dirty="0" smtClean="0"/>
              <a:t>5.3 – </a:t>
            </a:r>
            <a:r>
              <a:rPr lang="en-IE" sz="2600" dirty="0"/>
              <a:t>Workbook - </a:t>
            </a:r>
            <a:r>
              <a:rPr lang="en-US" sz="2600" dirty="0"/>
              <a:t>Finding the optimum pH for amylase</a:t>
            </a:r>
            <a:endParaRPr lang="en-GB" sz="2600" b="1" dirty="0" smtClean="0"/>
          </a:p>
        </p:txBody>
      </p:sp>
      <p:sp>
        <p:nvSpPr>
          <p:cNvPr id="6" name="Rectangle 33"/>
          <p:cNvSpPr/>
          <p:nvPr/>
        </p:nvSpPr>
        <p:spPr>
          <a:xfrm>
            <a:off x="179512" y="1131713"/>
            <a:ext cx="8712968" cy="553997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0000">
            <a:spAutoFit/>
          </a:bodyPr>
          <a:lstStyle/>
          <a:p>
            <a:pPr>
              <a:buClr>
                <a:srgbClr val="C00000"/>
              </a:buClr>
              <a:tabLst>
                <a:tab pos="809625" algn="l"/>
                <a:tab pos="1073150" algn="l"/>
                <a:tab pos="8435975" algn="r"/>
              </a:tabLst>
            </a:pPr>
            <a:r>
              <a:rPr lang="en-US" sz="2000" dirty="0" smtClean="0"/>
              <a:t>Here </a:t>
            </a:r>
            <a:r>
              <a:rPr lang="en-US" sz="2000" dirty="0"/>
              <a:t>is some of the apparatus you might like to include.</a:t>
            </a: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140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30</a:t>
            </a:r>
            <a:endParaRPr lang="en-GB" sz="14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05880" y="1559278"/>
            <a:ext cx="6660232" cy="1355317"/>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05880" y="2914595"/>
            <a:ext cx="6660232" cy="2062634"/>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205880" y="4977229"/>
            <a:ext cx="6660232" cy="1476107"/>
          </a:xfrm>
          <a:prstGeom prst="rect">
            <a:avLst/>
          </a:prstGeom>
        </p:spPr>
      </p:pic>
    </p:spTree>
    <p:extLst>
      <p:ext uri="{BB962C8B-B14F-4D97-AF65-F5344CB8AC3E}">
        <p14:creationId xmlns:p14="http://schemas.microsoft.com/office/powerpoint/2010/main" val="3288823806"/>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600" dirty="0" smtClean="0"/>
              <a:t>5.3 – </a:t>
            </a:r>
            <a:r>
              <a:rPr lang="en-IE" sz="2600" dirty="0"/>
              <a:t>Workbook - </a:t>
            </a:r>
            <a:r>
              <a:rPr lang="en-US" sz="2600" dirty="0"/>
              <a:t>Finding the optimum pH for amylase</a:t>
            </a:r>
            <a:endParaRPr lang="en-GB" sz="26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0000">
            <a:spAutoFit/>
          </a:bodyPr>
          <a:lstStyle/>
          <a:p>
            <a:pPr marL="449263" indent="-449263">
              <a:buClr>
                <a:srgbClr val="C00000"/>
              </a:buClr>
              <a:buFont typeface="+mj-lt"/>
              <a:buAutoNum type="alphaLcPeriod"/>
              <a:tabLst>
                <a:tab pos="809625" algn="l"/>
                <a:tab pos="1073150" algn="l"/>
                <a:tab pos="8435975" algn="r"/>
              </a:tabLst>
            </a:pPr>
            <a:r>
              <a:rPr lang="en-US" sz="2550" dirty="0" smtClean="0"/>
              <a:t>What </a:t>
            </a:r>
            <a:r>
              <a:rPr lang="en-US" sz="2550" dirty="0"/>
              <a:t>will you vary in your experiment</a:t>
            </a:r>
            <a:r>
              <a:rPr lang="en-US" sz="2550" dirty="0" smtClean="0"/>
              <a:t>?</a:t>
            </a:r>
          </a:p>
          <a:p>
            <a:pPr marL="449263" indent="-449263">
              <a:buClr>
                <a:srgbClr val="C00000"/>
              </a:buClr>
              <a:buFont typeface="+mj-lt"/>
              <a:buAutoNum type="alphaLcPeriod"/>
              <a:tabLst>
                <a:tab pos="809625" algn="l"/>
                <a:tab pos="1073150" algn="l"/>
                <a:tab pos="8435975" algn="r"/>
              </a:tabLst>
            </a:pPr>
            <a:r>
              <a:rPr lang="en-US" sz="2550" dirty="0" smtClean="0"/>
              <a:t>Over </a:t>
            </a:r>
            <a:r>
              <a:rPr lang="en-US" sz="2550" dirty="0"/>
              <a:t>what range will you vary it?</a:t>
            </a:r>
          </a:p>
          <a:p>
            <a:pPr marL="449263" indent="-449263">
              <a:buClr>
                <a:srgbClr val="C00000"/>
              </a:buClr>
              <a:buFont typeface="+mj-lt"/>
              <a:buAutoNum type="alphaLcPeriod"/>
              <a:tabLst>
                <a:tab pos="809625" algn="l"/>
                <a:tab pos="1073150" algn="l"/>
                <a:tab pos="8435975" algn="r"/>
              </a:tabLst>
            </a:pPr>
            <a:r>
              <a:rPr lang="en-US" sz="2550" dirty="0" smtClean="0"/>
              <a:t>How </a:t>
            </a:r>
            <a:r>
              <a:rPr lang="en-US" sz="2550" dirty="0"/>
              <a:t>will you vary it?</a:t>
            </a:r>
          </a:p>
          <a:p>
            <a:pPr marL="449263" indent="-449263">
              <a:buClr>
                <a:srgbClr val="C00000"/>
              </a:buClr>
              <a:buFont typeface="+mj-lt"/>
              <a:buAutoNum type="alphaLcPeriod"/>
              <a:tabLst>
                <a:tab pos="809625" algn="l"/>
                <a:tab pos="1073150" algn="l"/>
                <a:tab pos="8435975" algn="r"/>
              </a:tabLst>
            </a:pPr>
            <a:r>
              <a:rPr lang="en-US" sz="2550" dirty="0" smtClean="0"/>
              <a:t>What </a:t>
            </a:r>
            <a:r>
              <a:rPr lang="en-US" sz="2550" dirty="0"/>
              <a:t>variables will you keep constant in your experiment? How will you do this?</a:t>
            </a:r>
          </a:p>
          <a:p>
            <a:pPr marL="449263" indent="-449263">
              <a:buClr>
                <a:srgbClr val="C00000"/>
              </a:buClr>
              <a:buFont typeface="+mj-lt"/>
              <a:buAutoNum type="alphaLcPeriod"/>
              <a:tabLst>
                <a:tab pos="809625" algn="l"/>
                <a:tab pos="1073150" algn="l"/>
                <a:tab pos="8435975" algn="r"/>
              </a:tabLst>
            </a:pPr>
            <a:r>
              <a:rPr lang="en-US" sz="2550" dirty="0" smtClean="0"/>
              <a:t>What </a:t>
            </a:r>
            <a:r>
              <a:rPr lang="en-US" sz="2550" dirty="0"/>
              <a:t>results will you measure in your experiment, how will you measure them and when will you measure them?</a:t>
            </a:r>
          </a:p>
          <a:p>
            <a:pPr marL="449263" indent="-449263">
              <a:buClr>
                <a:srgbClr val="C00000"/>
              </a:buClr>
              <a:buFont typeface="+mj-lt"/>
              <a:buAutoNum type="alphaLcPeriod"/>
              <a:tabLst>
                <a:tab pos="809625" algn="l"/>
                <a:tab pos="1073150" algn="l"/>
                <a:tab pos="8435975" algn="r"/>
              </a:tabLst>
            </a:pPr>
            <a:r>
              <a:rPr lang="en-US" sz="2550" dirty="0" smtClean="0"/>
              <a:t>Briefly </a:t>
            </a:r>
            <a:r>
              <a:rPr lang="en-US" sz="2550" dirty="0"/>
              <a:t>outline the steps you will follow in your investigation</a:t>
            </a:r>
            <a:r>
              <a:rPr lang="en-US" sz="2550" dirty="0" smtClean="0"/>
              <a:t>.</a:t>
            </a:r>
          </a:p>
          <a:p>
            <a:pPr marL="449263" indent="-449263">
              <a:buClr>
                <a:srgbClr val="C00000"/>
              </a:buClr>
              <a:buFont typeface="+mj-lt"/>
              <a:buAutoNum type="alphaLcPeriod"/>
              <a:tabLst>
                <a:tab pos="809625" algn="l"/>
                <a:tab pos="1073150" algn="l"/>
                <a:tab pos="8435975" algn="r"/>
              </a:tabLst>
            </a:pPr>
            <a:r>
              <a:rPr lang="en-US" sz="2550" dirty="0" smtClean="0"/>
              <a:t>Draw </a:t>
            </a:r>
            <a:r>
              <a:rPr lang="en-US" sz="2550" dirty="0"/>
              <a:t>a results table in which you could record your results.</a:t>
            </a:r>
          </a:p>
          <a:p>
            <a:pPr marL="449263" indent="-449263">
              <a:buClr>
                <a:srgbClr val="C00000"/>
              </a:buClr>
              <a:buFont typeface="+mj-lt"/>
              <a:buAutoNum type="alphaLcPeriod"/>
              <a:tabLst>
                <a:tab pos="809625" algn="l"/>
                <a:tab pos="1073150" algn="l"/>
                <a:tab pos="8435975" algn="r"/>
              </a:tabLst>
            </a:pPr>
            <a:r>
              <a:rPr lang="en-US" sz="2550" dirty="0" smtClean="0"/>
              <a:t>Sketch </a:t>
            </a:r>
            <a:r>
              <a:rPr lang="en-US" sz="2550" dirty="0"/>
              <a:t>a graph to show the results you would expect if the </a:t>
            </a:r>
            <a:r>
              <a:rPr lang="en-US" sz="2550" dirty="0" smtClean="0"/>
              <a:t>hypothesis is correct.</a:t>
            </a:r>
            <a:endParaRPr lang="en-US" sz="2550" dirty="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31</a:t>
            </a: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1089895"/>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600" dirty="0" smtClean="0"/>
              <a:t>5.3 – </a:t>
            </a:r>
            <a:r>
              <a:rPr lang="en-IE" sz="2600" dirty="0"/>
              <a:t>Workbook - </a:t>
            </a:r>
            <a:r>
              <a:rPr lang="en-US" sz="2600" dirty="0"/>
              <a:t>Finding the optimum pH for amylase</a:t>
            </a:r>
            <a:endParaRPr lang="en-GB" sz="2600" b="1" dirty="0" smtClean="0"/>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32</a:t>
            </a:r>
            <a:endParaRPr lang="en-GB" sz="1400" b="1" dirty="0">
              <a:latin typeface="Arial" panose="020B0604020202020204" pitchFamily="34" charset="0"/>
              <a:cs typeface="Arial" panose="020B0604020202020204" pitchFamily="34" charset="0"/>
            </a:endParaRPr>
          </a:p>
        </p:txBody>
      </p:sp>
      <p:sp>
        <p:nvSpPr>
          <p:cNvPr id="8"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1346200" algn="l"/>
                <a:tab pos="3589338" algn="l"/>
                <a:tab pos="6280150" algn="l"/>
                <a:tab pos="8435975" algn="r"/>
              </a:tabLst>
            </a:pPr>
            <a:r>
              <a:rPr lang="en-US" sz="1400" dirty="0"/>
              <a:t>Use the check list below to give yourself a mark for your graph. For each point, award yourself:</a:t>
            </a:r>
          </a:p>
          <a:p>
            <a:pPr>
              <a:buClr>
                <a:srgbClr val="C00000"/>
              </a:buClr>
              <a:tabLst>
                <a:tab pos="1346200" algn="l"/>
                <a:tab pos="3589338" algn="l"/>
                <a:tab pos="6280150" algn="l"/>
                <a:tab pos="8435975" algn="r"/>
              </a:tabLst>
            </a:pPr>
            <a:r>
              <a:rPr lang="en-US" sz="1400" dirty="0"/>
              <a:t>2 marks if you did it really </a:t>
            </a:r>
            <a:r>
              <a:rPr lang="en-US" sz="1400" dirty="0" smtClean="0"/>
              <a:t>well. 1 </a:t>
            </a:r>
            <a:r>
              <a:rPr lang="en-US" sz="1400" dirty="0"/>
              <a:t>mark if you made a good attempt at it and partly succeeded 0 marks if you did not try to do it, or did not succeed.</a:t>
            </a:r>
          </a:p>
          <a:p>
            <a:pPr>
              <a:buClr>
                <a:srgbClr val="C00000"/>
              </a:buClr>
              <a:tabLst>
                <a:tab pos="1346200" algn="l"/>
                <a:tab pos="3589338" algn="l"/>
                <a:tab pos="6280150" algn="l"/>
                <a:tab pos="8435975" algn="r"/>
              </a:tabLst>
            </a:pPr>
            <a:r>
              <a:rPr lang="en-US" sz="1400" b="1" dirty="0" smtClean="0"/>
              <a:t>Self-assessment check list for planning an experiment:</a:t>
            </a:r>
            <a:r>
              <a:rPr lang="en-US" sz="1300" b="1" dirty="0" smtClean="0"/>
              <a:t/>
            </a:r>
            <a:br>
              <a:rPr lang="en-US" sz="1300" b="1" dirty="0" smtClean="0"/>
            </a:br>
            <a:endParaRPr lang="en-US" sz="900" b="1" dirty="0" smtClean="0"/>
          </a:p>
          <a:p>
            <a:pPr>
              <a:buClr>
                <a:srgbClr val="C00000"/>
              </a:buClr>
              <a:tabLst>
                <a:tab pos="1346200" algn="l"/>
                <a:tab pos="3589338" algn="l"/>
                <a:tab pos="6280150" algn="l"/>
                <a:tab pos="8435975" algn="r"/>
              </a:tabLst>
            </a:pPr>
            <a:endParaRPr lang="en-US" sz="1600" b="1" dirty="0"/>
          </a:p>
          <a:p>
            <a:pPr>
              <a:buClr>
                <a:srgbClr val="C00000"/>
              </a:buClr>
              <a:tabLst>
                <a:tab pos="620713" algn="l"/>
                <a:tab pos="3589338" algn="l"/>
                <a:tab pos="6280150" algn="l"/>
                <a:tab pos="8435975" algn="r"/>
              </a:tabLst>
            </a:pPr>
            <a:r>
              <a:rPr lang="en-US" sz="1300" b="1" dirty="0" smtClean="0"/>
              <a:t/>
            </a:r>
            <a:br>
              <a:rPr lang="en-US" sz="1300" b="1" dirty="0" smtClean="0"/>
            </a:br>
            <a:r>
              <a:rPr lang="en-US" sz="1300" b="1" dirty="0" smtClean="0"/>
              <a:t/>
            </a:r>
            <a:br>
              <a:rPr lang="en-US" sz="1300" b="1" dirty="0" smtClean="0"/>
            </a:br>
            <a:r>
              <a:rPr lang="en-US" sz="1300" b="1" dirty="0" smtClean="0"/>
              <a:t/>
            </a:r>
            <a:br>
              <a:rPr lang="en-US" sz="1300" b="1" dirty="0" smtClean="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400" dirty="0" smtClean="0"/>
              <a:t>10 	Excellent</a:t>
            </a:r>
            <a:r>
              <a:rPr lang="en-US" sz="1400" dirty="0"/>
              <a:t>.</a:t>
            </a:r>
          </a:p>
          <a:p>
            <a:pPr>
              <a:buClr>
                <a:srgbClr val="C00000"/>
              </a:buClr>
              <a:tabLst>
                <a:tab pos="620713" algn="l"/>
                <a:tab pos="3589338" algn="l"/>
                <a:tab pos="6280150" algn="l"/>
                <a:tab pos="8435975" algn="r"/>
              </a:tabLst>
            </a:pPr>
            <a:r>
              <a:rPr lang="en-US" sz="1400" dirty="0" smtClean="0"/>
              <a:t>8.9 	Good</a:t>
            </a:r>
            <a:r>
              <a:rPr lang="en-US" sz="1400" dirty="0"/>
              <a:t>.</a:t>
            </a:r>
          </a:p>
          <a:p>
            <a:pPr>
              <a:buClr>
                <a:srgbClr val="C00000"/>
              </a:buClr>
              <a:tabLst>
                <a:tab pos="620713" algn="l"/>
                <a:tab pos="3589338" algn="l"/>
                <a:tab pos="6280150" algn="l"/>
                <a:tab pos="8435975" algn="r"/>
              </a:tabLst>
            </a:pPr>
            <a:r>
              <a:rPr lang="en-US" sz="1400" dirty="0" smtClean="0"/>
              <a:t>5.7	A </a:t>
            </a:r>
            <a:r>
              <a:rPr lang="en-US" sz="1400" dirty="0"/>
              <a:t>good start, but you need to improve quite a bit.</a:t>
            </a:r>
          </a:p>
          <a:p>
            <a:pPr>
              <a:buClr>
                <a:srgbClr val="C00000"/>
              </a:buClr>
              <a:tabLst>
                <a:tab pos="620713" algn="l"/>
                <a:tab pos="3589338" algn="l"/>
                <a:tab pos="6280150" algn="l"/>
                <a:tab pos="8435975" algn="r"/>
              </a:tabLst>
            </a:pPr>
            <a:r>
              <a:rPr lang="en-US" sz="1400" dirty="0" smtClean="0"/>
              <a:t>3.4</a:t>
            </a:r>
            <a:r>
              <a:rPr lang="en-US" sz="1400" dirty="0"/>
              <a:t>	Poor. Try this same plan again, using a new sheet of paper..</a:t>
            </a:r>
          </a:p>
          <a:p>
            <a:pPr>
              <a:buClr>
                <a:srgbClr val="C00000"/>
              </a:buClr>
              <a:tabLst>
                <a:tab pos="620713" algn="l"/>
                <a:tab pos="3589338" algn="l"/>
                <a:tab pos="6280150" algn="l"/>
                <a:tab pos="8435975" algn="r"/>
              </a:tabLst>
            </a:pPr>
            <a:r>
              <a:rPr lang="en-US" sz="1400" dirty="0" smtClean="0"/>
              <a:t>1-2	Very </a:t>
            </a:r>
            <a:r>
              <a:rPr lang="en-US" sz="1400" dirty="0"/>
              <a:t>poor. Read through all the criteria again, and then try the same </a:t>
            </a:r>
            <a:r>
              <a:rPr lang="en-US" sz="1400" dirty="0" smtClean="0"/>
              <a:t>plan again</a:t>
            </a:r>
            <a:r>
              <a:rPr lang="en-US" sz="1400" dirty="0"/>
              <a:t>.</a:t>
            </a:r>
            <a:endParaRPr lang="en-US" sz="1400" b="1" dirty="0" smtClean="0"/>
          </a:p>
        </p:txBody>
      </p:sp>
      <p:sp>
        <p:nvSpPr>
          <p:cNvPr id="9" name="Oval 8"/>
          <p:cNvSpPr/>
          <p:nvPr/>
        </p:nvSpPr>
        <p:spPr>
          <a:xfrm rot="1078849">
            <a:off x="8531017" y="979665"/>
            <a:ext cx="545639" cy="54363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smtClean="0">
                <a:latin typeface="Arial" panose="020B0604020202020204" pitchFamily="34" charset="0"/>
                <a:cs typeface="Arial" panose="020B0604020202020204" pitchFamily="34" charset="0"/>
                <a:sym typeface="Wingdings 2" panose="05020102010507070707" pitchFamily="18" charset="2"/>
              </a:rPr>
              <a:t></a:t>
            </a:r>
            <a:endParaRPr lang="en-GB" b="1" dirty="0">
              <a:latin typeface="Arial" panose="020B0604020202020204" pitchFamily="34" charset="0"/>
              <a:cs typeface="Arial" panose="020B060402020202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77622881"/>
              </p:ext>
            </p:extLst>
          </p:nvPr>
        </p:nvGraphicFramePr>
        <p:xfrm>
          <a:off x="323528" y="2060848"/>
          <a:ext cx="8424936" cy="3474720"/>
        </p:xfrm>
        <a:graphic>
          <a:graphicData uri="http://schemas.openxmlformats.org/drawingml/2006/table">
            <a:tbl>
              <a:tblPr firstRow="1" bandRow="1">
                <a:tableStyleId>{5C22544A-7EE6-4342-B048-85BDC9FD1C3A}</a:tableStyleId>
              </a:tblPr>
              <a:tblGrid>
                <a:gridCol w="6336704"/>
                <a:gridCol w="792088"/>
                <a:gridCol w="1296144"/>
              </a:tblGrid>
              <a:tr h="305087">
                <a:tc rowSpan="2">
                  <a:txBody>
                    <a:bodyPr/>
                    <a:lstStyle/>
                    <a:p>
                      <a:r>
                        <a:rPr lang="en-GB" sz="1500" dirty="0" smtClean="0">
                          <a:latin typeface="Arial" panose="020B0604020202020204" pitchFamily="34" charset="0"/>
                          <a:cs typeface="Arial" panose="020B0604020202020204" pitchFamily="34" charset="0"/>
                        </a:rPr>
                        <a:t>Check point</a:t>
                      </a:r>
                      <a:endParaRPr lang="en-GB" sz="1500" dirty="0">
                        <a:latin typeface="Arial" panose="020B0604020202020204" pitchFamily="34" charset="0"/>
                        <a:cs typeface="Arial" panose="020B0604020202020204" pitchFamily="34" charset="0"/>
                      </a:endParaRPr>
                    </a:p>
                  </a:txBody>
                  <a:tcPr/>
                </a:tc>
                <a:tc gridSpan="2">
                  <a:txBody>
                    <a:bodyPr/>
                    <a:lstStyle/>
                    <a:p>
                      <a:pPr algn="ctr"/>
                      <a:r>
                        <a:rPr lang="en-GB" sz="1500" dirty="0" smtClean="0">
                          <a:latin typeface="Arial" panose="020B0604020202020204" pitchFamily="34" charset="0"/>
                          <a:cs typeface="Arial" panose="020B0604020202020204" pitchFamily="34" charset="0"/>
                        </a:rPr>
                        <a:t>Marks awarded</a:t>
                      </a:r>
                      <a:endParaRPr lang="en-GB" sz="1500" dirty="0">
                        <a:latin typeface="Arial" panose="020B0604020202020204" pitchFamily="34" charset="0"/>
                        <a:cs typeface="Arial" panose="020B0604020202020204" pitchFamily="34" charset="0"/>
                      </a:endParaRPr>
                    </a:p>
                  </a:txBody>
                  <a:tcPr/>
                </a:tc>
                <a:tc hMerge="1">
                  <a:txBody>
                    <a:bodyPr/>
                    <a:lstStyle/>
                    <a:p>
                      <a:endParaRPr lang="en-GB"/>
                    </a:p>
                  </a:txBody>
                  <a:tcPr/>
                </a:tc>
              </a:tr>
              <a:tr h="305087">
                <a:tc vMerge="1">
                  <a:txBody>
                    <a:bodyPr/>
                    <a:lstStyle/>
                    <a:p>
                      <a:endParaRPr lang="en-GB"/>
                    </a:p>
                  </a:txBody>
                  <a:tcPr/>
                </a:tc>
                <a:tc>
                  <a:txBody>
                    <a:bodyPr/>
                    <a:lstStyle/>
                    <a:p>
                      <a:pPr algn="ctr"/>
                      <a:r>
                        <a:rPr lang="en-IE" sz="1500" dirty="0" smtClean="0">
                          <a:latin typeface="Arial" panose="020B0604020202020204" pitchFamily="34" charset="0"/>
                          <a:cs typeface="Arial" panose="020B0604020202020204" pitchFamily="34" charset="0"/>
                        </a:rPr>
                        <a:t>You</a:t>
                      </a:r>
                      <a:endParaRPr lang="en-GB" sz="1500" dirty="0">
                        <a:latin typeface="Arial" panose="020B0604020202020204" pitchFamily="34" charset="0"/>
                        <a:cs typeface="Arial" panose="020B0604020202020204" pitchFamily="34" charset="0"/>
                      </a:endParaRPr>
                    </a:p>
                  </a:txBody>
                  <a:tcPr/>
                </a:tc>
                <a:tc>
                  <a:txBody>
                    <a:bodyPr/>
                    <a:lstStyle/>
                    <a:p>
                      <a:pPr algn="ctr"/>
                      <a:r>
                        <a:rPr lang="en-IE" sz="1500" dirty="0" smtClean="0">
                          <a:latin typeface="Arial" panose="020B0604020202020204" pitchFamily="34" charset="0"/>
                          <a:cs typeface="Arial" panose="020B0604020202020204" pitchFamily="34" charset="0"/>
                        </a:rPr>
                        <a:t>Your teacher</a:t>
                      </a:r>
                      <a:endParaRPr lang="en-GB" sz="1500" dirty="0">
                        <a:latin typeface="Arial" panose="020B0604020202020204" pitchFamily="34" charset="0"/>
                        <a:cs typeface="Arial" panose="020B0604020202020204" pitchFamily="34" charset="0"/>
                      </a:endParaRPr>
                    </a:p>
                  </a:txBody>
                  <a:tcPr/>
                </a:tc>
              </a:tr>
              <a:tr h="523005">
                <a:tc>
                  <a:txBody>
                    <a:bodyPr/>
                    <a:lstStyle/>
                    <a:p>
                      <a:r>
                        <a:rPr lang="en-US" sz="1500" dirty="0" smtClean="0">
                          <a:latin typeface="Arial" panose="020B0604020202020204" pitchFamily="34" charset="0"/>
                          <a:cs typeface="Arial" panose="020B0604020202020204" pitchFamily="34" charset="0"/>
                        </a:rPr>
                        <a:t>You have stated the variable to be changed (independent variable), the range of this variable and how you will vary it.</a:t>
                      </a: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r h="523005">
                <a:tc>
                  <a:txBody>
                    <a:bodyPr/>
                    <a:lstStyle/>
                    <a:p>
                      <a:r>
                        <a:rPr lang="en-US" sz="1500" dirty="0" smtClean="0">
                          <a:latin typeface="Arial" panose="020B0604020202020204" pitchFamily="34" charset="0"/>
                          <a:cs typeface="Arial" panose="020B0604020202020204" pitchFamily="34" charset="0"/>
                        </a:rPr>
                        <a:t>You have stated at least three important variables to be kept constant (and not included ones that are not important).</a:t>
                      </a: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r h="523005">
                <a:tc>
                  <a:txBody>
                    <a:bodyPr/>
                    <a:lstStyle/>
                    <a:p>
                      <a:r>
                        <a:rPr lang="en-US" sz="1500" dirty="0" smtClean="0">
                          <a:latin typeface="Arial" panose="020B0604020202020204" pitchFamily="34" charset="0"/>
                          <a:cs typeface="Arial" panose="020B0604020202020204" pitchFamily="34" charset="0"/>
                        </a:rPr>
                        <a:t>You have stated the variable to be measured (dependent variable), how you will measure it and when you will measure it.</a:t>
                      </a: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r h="305087">
                <a:tc>
                  <a:txBody>
                    <a:bodyPr/>
                    <a:lstStyle/>
                    <a:p>
                      <a:r>
                        <a:rPr lang="en-US" sz="1500" dirty="0" smtClean="0">
                          <a:latin typeface="Arial" panose="020B0604020202020204" pitchFamily="34" charset="0"/>
                          <a:cs typeface="Arial" panose="020B0604020202020204" pitchFamily="34" charset="0"/>
                        </a:rPr>
                        <a:t>You have drawn up a results chart into which you can write your results.</a:t>
                      </a: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r h="523005">
                <a:tc>
                  <a:txBody>
                    <a:bodyPr/>
                    <a:lstStyle/>
                    <a:p>
                      <a:r>
                        <a:rPr lang="en-US" sz="1500" b="0" dirty="0" smtClean="0">
                          <a:latin typeface="Arial" panose="020B0604020202020204" pitchFamily="34" charset="0"/>
                          <a:cs typeface="Arial" panose="020B0604020202020204" pitchFamily="34" charset="0"/>
                        </a:rPr>
                        <a:t>If a hypothesis is being tested, you have predicted what the results will be if the hypothesis is correct.</a:t>
                      </a:r>
                      <a:endParaRPr lang="en-GB" sz="1500" b="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r h="305087">
                <a:tc>
                  <a:txBody>
                    <a:bodyPr/>
                    <a:lstStyle/>
                    <a:p>
                      <a:r>
                        <a:rPr lang="en-GB" sz="1500" b="1" dirty="0" smtClean="0">
                          <a:latin typeface="Arial" panose="020B0604020202020204" pitchFamily="34" charset="0"/>
                          <a:cs typeface="Arial" panose="020B0604020202020204" pitchFamily="34" charset="0"/>
                        </a:rPr>
                        <a:t>Total (out of 10)</a:t>
                      </a:r>
                      <a:endParaRPr lang="en-GB" sz="1500" b="1"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945280019"/>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5.4 – </a:t>
            </a:r>
            <a:r>
              <a:rPr lang="en-IE" sz="3600" dirty="0"/>
              <a:t>Workbook </a:t>
            </a:r>
            <a:r>
              <a:rPr lang="en-IE" sz="3600" dirty="0" smtClean="0"/>
              <a:t>– </a:t>
            </a:r>
            <a:r>
              <a:rPr lang="en-US" sz="3600" dirty="0" smtClean="0"/>
              <a:t>How Enzymes Work</a:t>
            </a:r>
            <a:endParaRPr lang="en-GB" sz="3600" b="1" dirty="0" smtClean="0"/>
          </a:p>
        </p:txBody>
      </p:sp>
      <p:sp>
        <p:nvSpPr>
          <p:cNvPr id="6" name="Rectangle 33"/>
          <p:cNvSpPr/>
          <p:nvPr/>
        </p:nvSpPr>
        <p:spPr>
          <a:xfrm>
            <a:off x="179512" y="1131713"/>
            <a:ext cx="8712968" cy="5555367"/>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0000">
            <a:spAutoFit/>
          </a:bodyPr>
          <a:lstStyle/>
          <a:p>
            <a:pPr marL="449263" indent="-449263">
              <a:buClr>
                <a:srgbClr val="C00000"/>
              </a:buClr>
              <a:buFont typeface="+mj-lt"/>
              <a:buAutoNum type="alphaLcPeriod" startAt="8"/>
              <a:tabLst>
                <a:tab pos="809625" algn="l"/>
                <a:tab pos="1073150" algn="l"/>
                <a:tab pos="8435975" algn="r"/>
              </a:tabLst>
            </a:pPr>
            <a:endParaRPr lang="en-US" sz="1900" dirty="0" smtClean="0"/>
          </a:p>
          <a:p>
            <a:pPr marL="449263" indent="-449263">
              <a:buClr>
                <a:srgbClr val="C00000"/>
              </a:buClr>
              <a:buFont typeface="+mj-lt"/>
              <a:buAutoNum type="alphaLcPeriod" startAt="8"/>
              <a:tabLst>
                <a:tab pos="809625" algn="l"/>
                <a:tab pos="1073150" algn="l"/>
                <a:tab pos="8435975" algn="r"/>
              </a:tabLst>
            </a:pPr>
            <a:endParaRPr lang="en-US" sz="1900" dirty="0"/>
          </a:p>
          <a:p>
            <a:pPr marL="449263" indent="-449263">
              <a:buClr>
                <a:srgbClr val="C00000"/>
              </a:buClr>
              <a:buFont typeface="+mj-lt"/>
              <a:buAutoNum type="alphaLcPeriod" startAt="8"/>
              <a:tabLst>
                <a:tab pos="809625" algn="l"/>
                <a:tab pos="1073150" algn="l"/>
                <a:tab pos="8435975" algn="r"/>
              </a:tabLst>
            </a:pPr>
            <a:endParaRPr lang="en-US" sz="1900" dirty="0" smtClean="0"/>
          </a:p>
          <a:p>
            <a:pPr marL="449263" indent="-449263">
              <a:buClr>
                <a:srgbClr val="C00000"/>
              </a:buClr>
              <a:buFont typeface="+mj-lt"/>
              <a:buAutoNum type="alphaLcPeriod" startAt="8"/>
              <a:tabLst>
                <a:tab pos="809625" algn="l"/>
                <a:tab pos="1073150" algn="l"/>
                <a:tab pos="8435975" algn="r"/>
              </a:tabLst>
            </a:pPr>
            <a:endParaRPr lang="en-US" sz="1900" dirty="0"/>
          </a:p>
          <a:p>
            <a:pPr>
              <a:buClr>
                <a:srgbClr val="C00000"/>
              </a:buClr>
              <a:tabLst>
                <a:tab pos="809625" algn="l"/>
                <a:tab pos="1073150" algn="l"/>
                <a:tab pos="8435975" algn="r"/>
              </a:tabLst>
            </a:pPr>
            <a:r>
              <a:rPr lang="en-US" sz="1900" dirty="0"/>
              <a:t>The diagram shows an enzyme and a molecule of its substrate, maltose. The enzyme is able to split a maltose molecule into two glucose molecules.</a:t>
            </a:r>
            <a:br>
              <a:rPr lang="en-US" sz="1900" dirty="0"/>
            </a:br>
            <a:r>
              <a:rPr lang="en-US" sz="1900" dirty="0"/>
              <a:t/>
            </a:r>
            <a:br>
              <a:rPr lang="en-US" sz="1900" dirty="0"/>
            </a:br>
            <a:r>
              <a:rPr lang="en-US" sz="1900" dirty="0"/>
              <a:t/>
            </a:r>
            <a:br>
              <a:rPr lang="en-US" sz="1900" dirty="0"/>
            </a:br>
            <a:r>
              <a:rPr lang="en-US" sz="1900" dirty="0"/>
              <a:t/>
            </a:r>
            <a:br>
              <a:rPr lang="en-US" sz="1900" dirty="0"/>
            </a:br>
            <a:r>
              <a:rPr lang="en-US" sz="1900" dirty="0"/>
              <a:t/>
            </a:r>
            <a:br>
              <a:rPr lang="en-US" sz="1900" dirty="0"/>
            </a:br>
            <a:r>
              <a:rPr lang="en-US" sz="1900" dirty="0"/>
              <a:t/>
            </a:r>
            <a:br>
              <a:rPr lang="en-US" sz="1900" dirty="0"/>
            </a:br>
            <a:r>
              <a:rPr lang="en-US" sz="1900" dirty="0" smtClean="0"/>
              <a:t/>
            </a:r>
            <a:br>
              <a:rPr lang="en-US" sz="1900" dirty="0" smtClean="0"/>
            </a:br>
            <a:r>
              <a:rPr lang="en-US" sz="1600" dirty="0" smtClean="0"/>
              <a:t/>
            </a:r>
            <a:br>
              <a:rPr lang="en-US" sz="1600" dirty="0" smtClean="0"/>
            </a:br>
            <a:r>
              <a:rPr lang="en-US" sz="1600" dirty="0"/>
              <a:t/>
            </a:r>
            <a:br>
              <a:rPr lang="en-US" sz="1600" dirty="0"/>
            </a:br>
            <a:endParaRPr lang="en-US" sz="1900" dirty="0" smtClean="0"/>
          </a:p>
          <a:p>
            <a:pPr marL="361950" indent="-361950">
              <a:buClr>
                <a:srgbClr val="C00000"/>
              </a:buClr>
              <a:buFont typeface="+mj-lt"/>
              <a:buAutoNum type="alphaLcPeriod"/>
              <a:tabLst>
                <a:tab pos="809625" algn="l"/>
                <a:tab pos="1073150" algn="l"/>
                <a:tab pos="8435975" algn="r"/>
              </a:tabLst>
            </a:pPr>
            <a:r>
              <a:rPr lang="en-US" sz="1900" dirty="0" smtClean="0"/>
              <a:t>On </a:t>
            </a:r>
            <a:r>
              <a:rPr lang="en-US" sz="1900" dirty="0"/>
              <a:t>the diagram, label the active site of the enzyme, </a:t>
            </a:r>
            <a:endParaRPr lang="en-US" sz="1900" dirty="0" smtClean="0"/>
          </a:p>
          <a:p>
            <a:pPr marL="361950" indent="-361950">
              <a:buClr>
                <a:srgbClr val="C00000"/>
              </a:buClr>
              <a:buFont typeface="+mj-lt"/>
              <a:buAutoNum type="alphaLcPeriod"/>
              <a:tabLst>
                <a:tab pos="809625" algn="l"/>
                <a:tab pos="1073150" algn="l"/>
                <a:tab pos="8435975" algn="r"/>
              </a:tabLst>
            </a:pPr>
            <a:r>
              <a:rPr lang="en-US" sz="1900" dirty="0" smtClean="0"/>
              <a:t>In </a:t>
            </a:r>
            <a:r>
              <a:rPr lang="en-US" sz="1900" dirty="0"/>
              <a:t>the space below, draw two new diagrams to show:</a:t>
            </a:r>
          </a:p>
          <a:p>
            <a:pPr marL="723900" indent="-342900">
              <a:buClr>
                <a:srgbClr val="C00000"/>
              </a:buClr>
              <a:buFont typeface="Wingdings" panose="05000000000000000000" pitchFamily="2" charset="2"/>
              <a:buChar char="§"/>
              <a:tabLst>
                <a:tab pos="809625" algn="l"/>
                <a:tab pos="1073150" algn="l"/>
                <a:tab pos="8435975" algn="r"/>
              </a:tabLst>
            </a:pPr>
            <a:r>
              <a:rPr lang="en-US" sz="1900" dirty="0" smtClean="0"/>
              <a:t>the </a:t>
            </a:r>
            <a:r>
              <a:rPr lang="en-US" sz="1900" dirty="0"/>
              <a:t>enzyme and substrate bound together</a:t>
            </a:r>
          </a:p>
          <a:p>
            <a:pPr marL="723900" indent="-342900">
              <a:buClr>
                <a:srgbClr val="C00000"/>
              </a:buClr>
              <a:buFont typeface="Wingdings" panose="05000000000000000000" pitchFamily="2" charset="2"/>
              <a:buChar char="§"/>
              <a:tabLst>
                <a:tab pos="809625" algn="l"/>
                <a:tab pos="1073150" algn="l"/>
                <a:tab pos="8435975" algn="r"/>
              </a:tabLst>
            </a:pPr>
            <a:r>
              <a:rPr lang="en-US" sz="1900" dirty="0" smtClean="0"/>
              <a:t>the </a:t>
            </a:r>
            <a:r>
              <a:rPr lang="en-US" sz="1900" dirty="0"/>
              <a:t>enzyme and products after the reaction is completed</a:t>
            </a:r>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33</a:t>
            </a:r>
            <a:endParaRPr lang="en-GB" sz="1400" b="1" dirty="0">
              <a:latin typeface="Arial" panose="020B0604020202020204" pitchFamily="34" charset="0"/>
              <a:cs typeface="Arial" panose="020B0604020202020204" pitchFamily="34" charset="0"/>
            </a:endParaRPr>
          </a:p>
        </p:txBody>
      </p:sp>
      <p:sp>
        <p:nvSpPr>
          <p:cNvPr id="8" name="Rectangle 7"/>
          <p:cNvSpPr/>
          <p:nvPr/>
        </p:nvSpPr>
        <p:spPr>
          <a:xfrm>
            <a:off x="281404" y="1196752"/>
            <a:ext cx="8509185" cy="969496"/>
          </a:xfrm>
          <a:prstGeom prst="rect">
            <a:avLst/>
          </a:prstGeom>
          <a:solidFill>
            <a:srgbClr val="C1D6FF"/>
          </a:solidFill>
          <a:ln w="57150">
            <a:solidFill>
              <a:srgbClr val="002060"/>
            </a:solidFill>
          </a:ln>
        </p:spPr>
        <p:txBody>
          <a:bodyPr wrap="square">
            <a:spAutoFit/>
          </a:bodyPr>
          <a:lstStyle/>
          <a:p>
            <a:r>
              <a:rPr lang="en-US" sz="1900" dirty="0"/>
              <a:t>You will need to think about how an enzyme interacts with its substrate in order to answer these questions. It is important to use correct scientific terminology when you are answering part C.</a:t>
            </a:r>
            <a:endParaRPr lang="en-GB" sz="19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11760" y="2924944"/>
            <a:ext cx="1998744" cy="2395485"/>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098244" y="3759199"/>
            <a:ext cx="1201948" cy="882724"/>
          </a:xfrm>
          <a:prstGeom prst="rect">
            <a:avLst/>
          </a:prstGeom>
        </p:spPr>
      </p:pic>
    </p:spTree>
    <p:extLst>
      <p:ext uri="{BB962C8B-B14F-4D97-AF65-F5344CB8AC3E}">
        <p14:creationId xmlns:p14="http://schemas.microsoft.com/office/powerpoint/2010/main" val="3368004619"/>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5.4 – </a:t>
            </a:r>
            <a:r>
              <a:rPr lang="en-IE" sz="3600" dirty="0"/>
              <a:t>Workbook </a:t>
            </a:r>
            <a:r>
              <a:rPr lang="en-IE" sz="3600" dirty="0" smtClean="0"/>
              <a:t>– </a:t>
            </a:r>
            <a:r>
              <a:rPr lang="en-US" sz="3600" dirty="0" smtClean="0"/>
              <a:t>How Enzymes Work</a:t>
            </a:r>
            <a:endParaRPr lang="en-GB" sz="3600" b="1" dirty="0" smtClean="0"/>
          </a:p>
        </p:txBody>
      </p:sp>
      <p:sp>
        <p:nvSpPr>
          <p:cNvPr id="6" name="Rectangle 33"/>
          <p:cNvSpPr/>
          <p:nvPr/>
        </p:nvSpPr>
        <p:spPr>
          <a:xfrm>
            <a:off x="179512" y="1124744"/>
            <a:ext cx="8712968" cy="552133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0000">
            <a:spAutoFit/>
          </a:bodyPr>
          <a:lstStyle/>
          <a:p>
            <a:pPr marL="620713" indent="-620713">
              <a:buClr>
                <a:srgbClr val="C00000"/>
              </a:buClr>
              <a:buFont typeface="+mj-lt"/>
              <a:buAutoNum type="alphaLcPeriod" startAt="3"/>
              <a:tabLst>
                <a:tab pos="809625" algn="l"/>
                <a:tab pos="1073150" algn="l"/>
                <a:tab pos="8435975" algn="r"/>
              </a:tabLst>
            </a:pPr>
            <a:r>
              <a:rPr lang="en-US" sz="3600" dirty="0" smtClean="0"/>
              <a:t>Use </a:t>
            </a:r>
            <a:r>
              <a:rPr lang="en-US" sz="3600" dirty="0"/>
              <a:t>the diagrams to explain each of the following statements, </a:t>
            </a:r>
            <a:endParaRPr lang="en-US" sz="3600" dirty="0" smtClean="0"/>
          </a:p>
          <a:p>
            <a:pPr marL="1258888" indent="-638175">
              <a:buClr>
                <a:srgbClr val="C00000"/>
              </a:buClr>
              <a:buFont typeface="+mj-lt"/>
              <a:buAutoNum type="romanLcPeriod"/>
              <a:tabLst>
                <a:tab pos="8435975" algn="r"/>
              </a:tabLst>
            </a:pPr>
            <a:r>
              <a:rPr lang="en-US" sz="3600" dirty="0" smtClean="0"/>
              <a:t>An </a:t>
            </a:r>
            <a:r>
              <a:rPr lang="en-US" sz="3600" dirty="0"/>
              <a:t>enzyme is specific for one type of substrate.</a:t>
            </a:r>
          </a:p>
          <a:p>
            <a:pPr marL="1258888" indent="-638175">
              <a:buClr>
                <a:srgbClr val="C00000"/>
              </a:buClr>
              <a:buFont typeface="+mj-lt"/>
              <a:buAutoNum type="romanLcPeriod"/>
              <a:tabLst>
                <a:tab pos="8435975" algn="r"/>
              </a:tabLst>
            </a:pPr>
            <a:r>
              <a:rPr lang="en-US" sz="3600" dirty="0" smtClean="0"/>
              <a:t>Enzyme-</a:t>
            </a:r>
            <a:r>
              <a:rPr lang="en-US" sz="3600" dirty="0" err="1" smtClean="0"/>
              <a:t>catalysed</a:t>
            </a:r>
            <a:r>
              <a:rPr lang="en-US" sz="3600" dirty="0" smtClean="0"/>
              <a:t> </a:t>
            </a:r>
            <a:r>
              <a:rPr lang="en-US" sz="3600" dirty="0"/>
              <a:t>reactions happen faster at </a:t>
            </a:r>
            <a:r>
              <a:rPr lang="en-US" sz="3600" dirty="0" smtClean="0"/>
              <a:t>20°C </a:t>
            </a:r>
            <a:r>
              <a:rPr lang="en-US" sz="3600" dirty="0"/>
              <a:t>than at 10 °C.</a:t>
            </a:r>
          </a:p>
          <a:p>
            <a:pPr marL="1258888" indent="-638175">
              <a:buClr>
                <a:srgbClr val="C00000"/>
              </a:buClr>
              <a:buFont typeface="+mj-lt"/>
              <a:buAutoNum type="romanLcPeriod"/>
              <a:tabLst>
                <a:tab pos="8435975" algn="r"/>
              </a:tabLst>
            </a:pPr>
            <a:r>
              <a:rPr lang="en-US" sz="3600" dirty="0" smtClean="0"/>
              <a:t>Enzyme-</a:t>
            </a:r>
            <a:r>
              <a:rPr lang="en-US" sz="3600" dirty="0" err="1" smtClean="0"/>
              <a:t>catalysed</a:t>
            </a:r>
            <a:r>
              <a:rPr lang="en-US" sz="3600" dirty="0" smtClean="0"/>
              <a:t> </a:t>
            </a:r>
            <a:r>
              <a:rPr lang="en-US" sz="3600" dirty="0"/>
              <a:t>reactions happen faster at </a:t>
            </a:r>
            <a:r>
              <a:rPr lang="en-US" sz="3600" dirty="0" smtClean="0"/>
              <a:t>30°C </a:t>
            </a:r>
            <a:r>
              <a:rPr lang="en-US" sz="3600" dirty="0"/>
              <a:t>than at 50 °C.</a:t>
            </a:r>
          </a:p>
        </p:txBody>
      </p:sp>
      <p:sp>
        <p:nvSpPr>
          <p:cNvPr id="5" name="Round Same Side Corner Rectangle 4">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34</a:t>
            </a: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5079998"/>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5 - Enzymes</a:t>
            </a:r>
            <a:endParaRPr lang="en-US" sz="4000" dirty="0"/>
          </a:p>
        </p:txBody>
      </p:sp>
      <p:sp>
        <p:nvSpPr>
          <p:cNvPr id="34" name="Rectangle 33"/>
          <p:cNvSpPr/>
          <p:nvPr/>
        </p:nvSpPr>
        <p:spPr>
          <a:xfrm>
            <a:off x="179512" y="1124744"/>
            <a:ext cx="8640961" cy="5509200"/>
          </a:xfrm>
          <a:prstGeom prst="rect">
            <a:avLst/>
          </a:prstGeom>
        </p:spPr>
        <p:txBody>
          <a:bodyPr wrap="square">
            <a:spAutoFit/>
          </a:bodyPr>
          <a:lstStyle/>
          <a:p>
            <a:pPr>
              <a:buClr>
                <a:srgbClr val="0070C0"/>
              </a:buClr>
              <a:buSzPct val="80000"/>
            </a:pPr>
            <a:r>
              <a:rPr lang="en-US" sz="1760" b="1" dirty="0" smtClean="0"/>
              <a:t>Core</a:t>
            </a:r>
          </a:p>
          <a:p>
            <a:pPr marL="355600" indent="-355600">
              <a:buClr>
                <a:srgbClr val="0070C0"/>
              </a:buClr>
              <a:buSzPct val="80000"/>
              <a:buFont typeface="Wingdings 3" panose="05040102010807070707" pitchFamily="18" charset="2"/>
              <a:buChar char=""/>
            </a:pPr>
            <a:r>
              <a:rPr lang="en-US" sz="1760" dirty="0"/>
              <a:t>Define the term catalyst as a substance </a:t>
            </a:r>
            <a:r>
              <a:rPr lang="en-US" sz="1760" dirty="0" smtClean="0"/>
              <a:t>that increases </a:t>
            </a:r>
            <a:r>
              <a:rPr lang="en-US" sz="1760" dirty="0"/>
              <a:t>the rate of a chemical reaction </a:t>
            </a:r>
            <a:r>
              <a:rPr lang="en-US" sz="1760" dirty="0" smtClean="0"/>
              <a:t>and is </a:t>
            </a:r>
            <a:r>
              <a:rPr lang="en-US" sz="1760" dirty="0"/>
              <a:t>not changed by the reaction</a:t>
            </a:r>
          </a:p>
          <a:p>
            <a:pPr marL="355600" indent="-355600">
              <a:buClr>
                <a:srgbClr val="0070C0"/>
              </a:buClr>
              <a:buSzPct val="80000"/>
              <a:buFont typeface="Wingdings 3" panose="05040102010807070707" pitchFamily="18" charset="2"/>
              <a:buChar char=""/>
            </a:pPr>
            <a:r>
              <a:rPr lang="en-US" sz="1760" dirty="0" smtClean="0"/>
              <a:t>Define </a:t>
            </a:r>
            <a:r>
              <a:rPr lang="en-US" sz="1760" dirty="0"/>
              <a:t>enzymes as proteins that function </a:t>
            </a:r>
            <a:r>
              <a:rPr lang="en-US" sz="1760" dirty="0" smtClean="0"/>
              <a:t>as biological </a:t>
            </a:r>
            <a:r>
              <a:rPr lang="en-US" sz="1760" dirty="0"/>
              <a:t>catalysts</a:t>
            </a:r>
          </a:p>
          <a:p>
            <a:pPr marL="355600" indent="-355600">
              <a:buClr>
                <a:srgbClr val="0070C0"/>
              </a:buClr>
              <a:buSzPct val="80000"/>
              <a:buFont typeface="Wingdings 3" panose="05040102010807070707" pitchFamily="18" charset="2"/>
              <a:buChar char=""/>
            </a:pPr>
            <a:r>
              <a:rPr lang="en-US" sz="1760" dirty="0" smtClean="0"/>
              <a:t>Describe </a:t>
            </a:r>
            <a:r>
              <a:rPr lang="en-US" sz="1760" dirty="0"/>
              <a:t>why enzymes are important in </a:t>
            </a:r>
            <a:r>
              <a:rPr lang="en-US" sz="1760" dirty="0" smtClean="0"/>
              <a:t>all living </a:t>
            </a:r>
            <a:r>
              <a:rPr lang="en-US" sz="1760" dirty="0"/>
              <a:t>organisms in terms of reaction </a:t>
            </a:r>
            <a:r>
              <a:rPr lang="en-US" sz="1760" dirty="0" smtClean="0"/>
              <a:t>speed necessary </a:t>
            </a:r>
            <a:r>
              <a:rPr lang="en-US" sz="1760" dirty="0"/>
              <a:t>to sustain life</a:t>
            </a:r>
          </a:p>
          <a:p>
            <a:pPr marL="355600" indent="-355600">
              <a:buClr>
                <a:srgbClr val="0070C0"/>
              </a:buClr>
              <a:buSzPct val="80000"/>
              <a:buFont typeface="Wingdings 3" panose="05040102010807070707" pitchFamily="18" charset="2"/>
              <a:buChar char=""/>
            </a:pPr>
            <a:r>
              <a:rPr lang="en-US" sz="1760" dirty="0" smtClean="0"/>
              <a:t>Describe </a:t>
            </a:r>
            <a:r>
              <a:rPr lang="en-US" sz="1760" dirty="0"/>
              <a:t>enzyme action with reference </a:t>
            </a:r>
            <a:r>
              <a:rPr lang="en-US" sz="1760" dirty="0" smtClean="0"/>
              <a:t>to the </a:t>
            </a:r>
            <a:r>
              <a:rPr lang="en-US" sz="1760" dirty="0"/>
              <a:t>complementary shape of an enzyme </a:t>
            </a:r>
            <a:r>
              <a:rPr lang="en-US" sz="1760" dirty="0" smtClean="0"/>
              <a:t>and its </a:t>
            </a:r>
            <a:r>
              <a:rPr lang="en-US" sz="1760" dirty="0"/>
              <a:t>substrate and the formation of a </a:t>
            </a:r>
            <a:r>
              <a:rPr lang="en-US" sz="1760" dirty="0" smtClean="0"/>
              <a:t>product (knowledge </a:t>
            </a:r>
            <a:r>
              <a:rPr lang="en-US" sz="1760" dirty="0"/>
              <a:t>of the term active site is </a:t>
            </a:r>
            <a:r>
              <a:rPr lang="en-US" sz="1760" dirty="0" smtClean="0"/>
              <a:t>not required</a:t>
            </a:r>
            <a:r>
              <a:rPr lang="en-US" sz="1760" dirty="0"/>
              <a:t>)</a:t>
            </a:r>
          </a:p>
          <a:p>
            <a:pPr marL="355600" indent="-355600">
              <a:buClr>
                <a:srgbClr val="0070C0"/>
              </a:buClr>
              <a:buSzPct val="80000"/>
              <a:buFont typeface="Wingdings 3" panose="05040102010807070707" pitchFamily="18" charset="2"/>
              <a:buChar char=""/>
            </a:pPr>
            <a:r>
              <a:rPr lang="en-US" sz="1760" dirty="0" smtClean="0"/>
              <a:t>Investigate </a:t>
            </a:r>
            <a:r>
              <a:rPr lang="en-US" sz="1760" dirty="0"/>
              <a:t>and describe the effect </a:t>
            </a:r>
            <a:r>
              <a:rPr lang="en-US" sz="1760" dirty="0" smtClean="0"/>
              <a:t>of changes </a:t>
            </a:r>
            <a:r>
              <a:rPr lang="en-US" sz="1760" dirty="0"/>
              <a:t>in temperature and pH on </a:t>
            </a:r>
            <a:r>
              <a:rPr lang="en-US" sz="1760" dirty="0" smtClean="0"/>
              <a:t>enzyme activity</a:t>
            </a:r>
            <a:endParaRPr lang="en-US" sz="1760" dirty="0"/>
          </a:p>
          <a:p>
            <a:pPr>
              <a:buClr>
                <a:srgbClr val="0070C0"/>
              </a:buClr>
              <a:buSzPct val="80000"/>
            </a:pPr>
            <a:r>
              <a:rPr lang="en-US" sz="1760" b="1" dirty="0" smtClean="0"/>
              <a:t>Supplement</a:t>
            </a:r>
          </a:p>
          <a:p>
            <a:pPr marL="355600" indent="-355600">
              <a:buClr>
                <a:srgbClr val="0070C0"/>
              </a:buClr>
              <a:buSzPct val="80000"/>
              <a:buFont typeface="Wingdings 3" panose="05040102010807070707" pitchFamily="18" charset="2"/>
              <a:buChar char=""/>
            </a:pPr>
            <a:r>
              <a:rPr lang="en-US" sz="1760" dirty="0"/>
              <a:t>Explain enzyme action with reference </a:t>
            </a:r>
            <a:r>
              <a:rPr lang="en-US" sz="1760" dirty="0" smtClean="0"/>
              <a:t>to the </a:t>
            </a:r>
            <a:r>
              <a:rPr lang="en-US" sz="1760" dirty="0"/>
              <a:t>active site, enzyme-substrate </a:t>
            </a:r>
            <a:r>
              <a:rPr lang="en-US" sz="1760" dirty="0" smtClean="0"/>
              <a:t>complex, substrate </a:t>
            </a:r>
            <a:r>
              <a:rPr lang="en-US" sz="1760" dirty="0"/>
              <a:t>and product</a:t>
            </a:r>
          </a:p>
          <a:p>
            <a:pPr marL="355600" indent="-355600">
              <a:buClr>
                <a:srgbClr val="0070C0"/>
              </a:buClr>
              <a:buSzPct val="80000"/>
              <a:buFont typeface="Wingdings 3" panose="05040102010807070707" pitchFamily="18" charset="2"/>
              <a:buChar char=""/>
            </a:pPr>
            <a:r>
              <a:rPr lang="en-US" sz="1760" dirty="0" smtClean="0"/>
              <a:t>Explain </a:t>
            </a:r>
            <a:r>
              <a:rPr lang="en-US" sz="1760" dirty="0"/>
              <a:t>the specificity of enzymes in </a:t>
            </a:r>
            <a:r>
              <a:rPr lang="en-US" sz="1760" dirty="0" smtClean="0"/>
              <a:t>terms of </a:t>
            </a:r>
            <a:r>
              <a:rPr lang="en-US" sz="1760" dirty="0"/>
              <a:t>the complementary shape and fit of </a:t>
            </a:r>
            <a:r>
              <a:rPr lang="en-US" sz="1760" dirty="0" smtClean="0"/>
              <a:t>the active </a:t>
            </a:r>
            <a:r>
              <a:rPr lang="en-US" sz="1760" dirty="0"/>
              <a:t>site with the substrate</a:t>
            </a:r>
          </a:p>
          <a:p>
            <a:pPr marL="355600" indent="-355600">
              <a:buClr>
                <a:srgbClr val="0070C0"/>
              </a:buClr>
              <a:buSzPct val="80000"/>
              <a:buFont typeface="Wingdings 3" panose="05040102010807070707" pitchFamily="18" charset="2"/>
              <a:buChar char=""/>
            </a:pPr>
            <a:r>
              <a:rPr lang="en-US" sz="1760" dirty="0" smtClean="0"/>
              <a:t>Explain </a:t>
            </a:r>
            <a:r>
              <a:rPr lang="en-US" sz="1760" dirty="0"/>
              <a:t>the effect of changes in </a:t>
            </a:r>
            <a:r>
              <a:rPr lang="en-US" sz="1760" dirty="0" smtClean="0"/>
              <a:t>temperature on </a:t>
            </a:r>
            <a:r>
              <a:rPr lang="en-US" sz="1760" dirty="0"/>
              <a:t>enzyme activity in terms of kinetic </a:t>
            </a:r>
            <a:r>
              <a:rPr lang="en-US" sz="1760" dirty="0" smtClean="0"/>
              <a:t>energy, shape </a:t>
            </a:r>
            <a:r>
              <a:rPr lang="en-US" sz="1760" dirty="0"/>
              <a:t>and fit, frequency of effective </a:t>
            </a:r>
            <a:r>
              <a:rPr lang="en-US" sz="1760" dirty="0" smtClean="0"/>
              <a:t>collisions and </a:t>
            </a:r>
            <a:r>
              <a:rPr lang="en-US" sz="1760" dirty="0"/>
              <a:t>denaturation</a:t>
            </a:r>
          </a:p>
          <a:p>
            <a:pPr marL="355600" indent="-355600">
              <a:buClr>
                <a:srgbClr val="0070C0"/>
              </a:buClr>
              <a:buSzPct val="80000"/>
              <a:buFont typeface="Wingdings 3" panose="05040102010807070707" pitchFamily="18" charset="2"/>
              <a:buChar char=""/>
            </a:pPr>
            <a:r>
              <a:rPr lang="en-US" sz="1760" dirty="0" smtClean="0"/>
              <a:t>Explain </a:t>
            </a:r>
            <a:r>
              <a:rPr lang="en-US" sz="1760" dirty="0"/>
              <a:t>the effect of changes in pH </a:t>
            </a:r>
            <a:r>
              <a:rPr lang="en-US" sz="1760" dirty="0" smtClean="0"/>
              <a:t>on enzyme </a:t>
            </a:r>
            <a:r>
              <a:rPr lang="en-US" sz="1760" dirty="0"/>
              <a:t>activity in terms of shape and fit </a:t>
            </a:r>
            <a:r>
              <a:rPr lang="en-US" sz="1760" dirty="0" smtClean="0"/>
              <a:t>and denaturation</a:t>
            </a:r>
            <a:endParaRPr lang="en-US" sz="1760" dirty="0"/>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5 - Enzymes</a:t>
            </a:r>
            <a:endParaRPr lang="en-US" sz="4000" dirty="0"/>
          </a:p>
        </p:txBody>
      </p:sp>
      <p:grpSp>
        <p:nvGrpSpPr>
          <p:cNvPr id="5" name="Group 4"/>
          <p:cNvGrpSpPr/>
          <p:nvPr/>
        </p:nvGrpSpPr>
        <p:grpSpPr>
          <a:xfrm>
            <a:off x="179512" y="1190421"/>
            <a:ext cx="8712967" cy="5430339"/>
            <a:chOff x="179512" y="6669360"/>
            <a:chExt cx="8712967" cy="5430339"/>
          </a:xfrm>
        </p:grpSpPr>
        <p:sp>
          <p:nvSpPr>
            <p:cNvPr id="6" name="Rectangle 5"/>
            <p:cNvSpPr/>
            <p:nvPr/>
          </p:nvSpPr>
          <p:spPr>
            <a:xfrm>
              <a:off x="179512" y="7101408"/>
              <a:ext cx="8712967" cy="4998291"/>
            </a:xfrm>
            <a:prstGeom prst="rect">
              <a:avLst/>
            </a:prstGeom>
            <a:solidFill>
              <a:schemeClr val="accent6">
                <a:lumMod val="20000"/>
                <a:lumOff val="80000"/>
              </a:schemeClr>
            </a:solidFill>
          </p:spPr>
          <p:txBody>
            <a:bodyPr wrap="square">
              <a:spAutoFit/>
            </a:bodyPr>
            <a:lstStyle/>
            <a:p>
              <a:pPr marL="361950" indent="-361950">
                <a:buClr>
                  <a:srgbClr val="C00000"/>
                </a:buClr>
                <a:buSzPct val="80000"/>
                <a:buFont typeface="Wingdings" panose="05000000000000000000" pitchFamily="2" charset="2"/>
                <a:buChar char="v"/>
              </a:pPr>
              <a:endParaRPr lang="en-US" sz="2180" dirty="0" smtClean="0">
                <a:latin typeface="Arial" panose="020B0604020202020204" pitchFamily="34" charset="0"/>
                <a:cs typeface="Arial" panose="020B0604020202020204" pitchFamily="34" charset="0"/>
              </a:endParaRPr>
            </a:p>
            <a:p>
              <a:pPr marL="541338" indent="-541338">
                <a:buClr>
                  <a:srgbClr val="C00000"/>
                </a:buClr>
                <a:buSzPct val="80000"/>
                <a:buFont typeface="Wingdings" panose="05000000000000000000" pitchFamily="2" charset="2"/>
                <a:buChar char="v"/>
              </a:pPr>
              <a:r>
                <a:rPr lang="en-US" sz="3300" dirty="0" smtClean="0">
                  <a:latin typeface="Arial" panose="020B0604020202020204" pitchFamily="34" charset="0"/>
                  <a:cs typeface="Arial" panose="020B0604020202020204" pitchFamily="34" charset="0"/>
                </a:rPr>
                <a:t>enzymes </a:t>
              </a:r>
              <a:r>
                <a:rPr lang="en-US" sz="3300" dirty="0">
                  <a:latin typeface="Arial" panose="020B0604020202020204" pitchFamily="34" charset="0"/>
                  <a:cs typeface="Arial" panose="020B0604020202020204" pitchFamily="34" charset="0"/>
                </a:rPr>
                <a:t>and what they do</a:t>
              </a:r>
            </a:p>
            <a:p>
              <a:pPr marL="541338" indent="-541338">
                <a:buClr>
                  <a:srgbClr val="C00000"/>
                </a:buClr>
                <a:buSzPct val="80000"/>
                <a:buFont typeface="Wingdings" panose="05000000000000000000" pitchFamily="2" charset="2"/>
                <a:buChar char="v"/>
              </a:pPr>
              <a:r>
                <a:rPr lang="en-US" sz="3300" dirty="0">
                  <a:latin typeface="Arial" panose="020B0604020202020204" pitchFamily="34" charset="0"/>
                  <a:cs typeface="Arial" panose="020B0604020202020204" pitchFamily="34" charset="0"/>
                </a:rPr>
                <a:t>how enzymes are affected by temperature and pH</a:t>
              </a:r>
            </a:p>
            <a:p>
              <a:pPr marL="541338" indent="-541338">
                <a:buClr>
                  <a:srgbClr val="C00000"/>
                </a:buClr>
                <a:buSzPct val="80000"/>
                <a:buFont typeface="Wingdings" panose="05000000000000000000" pitchFamily="2" charset="2"/>
                <a:buChar char="v"/>
              </a:pPr>
              <a:r>
                <a:rPr lang="en-US" sz="3300" dirty="0">
                  <a:latin typeface="Arial" panose="020B0604020202020204" pitchFamily="34" charset="0"/>
                  <a:cs typeface="Arial" panose="020B0604020202020204" pitchFamily="34" charset="0"/>
                </a:rPr>
                <a:t>why enzymes are affected by temperature and pH</a:t>
              </a:r>
            </a:p>
            <a:p>
              <a:pPr marL="541338" indent="-541338">
                <a:buClr>
                  <a:srgbClr val="C00000"/>
                </a:buClr>
                <a:buSzPct val="80000"/>
                <a:buFont typeface="Wingdings" panose="05000000000000000000" pitchFamily="2" charset="2"/>
                <a:buChar char="v"/>
              </a:pPr>
              <a:r>
                <a:rPr lang="en-US" sz="3300" dirty="0">
                  <a:latin typeface="Arial" panose="020B0604020202020204" pitchFamily="34" charset="0"/>
                  <a:cs typeface="Arial" panose="020B0604020202020204" pitchFamily="34" charset="0"/>
                </a:rPr>
                <a:t>how to investigate the effects of temperature and pH on enzyme activity</a:t>
              </a:r>
            </a:p>
            <a:p>
              <a:pPr marL="541338" indent="-541338">
                <a:buClr>
                  <a:srgbClr val="C00000"/>
                </a:buClr>
                <a:buSzPct val="80000"/>
                <a:buFont typeface="Wingdings" panose="05000000000000000000" pitchFamily="2" charset="2"/>
                <a:buChar char="v"/>
              </a:pPr>
              <a:r>
                <a:rPr lang="en-US" sz="3300" dirty="0">
                  <a:latin typeface="Arial" panose="020B0604020202020204" pitchFamily="34" charset="0"/>
                  <a:cs typeface="Arial" panose="020B0604020202020204" pitchFamily="34" charset="0"/>
                </a:rPr>
                <a:t>how to plan, carry out and evaluate your own experiments on enzyme activity.</a:t>
              </a:r>
            </a:p>
          </p:txBody>
        </p:sp>
        <p:sp>
          <p:nvSpPr>
            <p:cNvPr id="7"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200" b="1" dirty="0">
                  <a:solidFill>
                    <a:srgbClr val="C00000"/>
                  </a:solidFill>
                  <a:latin typeface="Arial" panose="020B0604020202020204" pitchFamily="34" charset="0"/>
                  <a:cs typeface="Arial" panose="020B0604020202020204" pitchFamily="34" charset="0"/>
                </a:rPr>
                <a:t>In this chapter, you will find out about:</a:t>
              </a:r>
            </a:p>
          </p:txBody>
        </p:sp>
      </p:grpSp>
      <p:sp>
        <p:nvSpPr>
          <p:cNvPr id="8" name="Round Same Side Corner Rectangle 7">
            <a:hlinkClick r:id="" action="ppaction://noaction"/>
          </p:cNvPr>
          <p:cNvSpPr/>
          <p:nvPr/>
        </p:nvSpPr>
        <p:spPr>
          <a:xfrm>
            <a:off x="5508104" y="692696"/>
            <a:ext cx="936104"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49</a:t>
            </a: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9538924"/>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0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49492</TotalTime>
  <Words>4744</Words>
  <Application>Microsoft Office PowerPoint</Application>
  <PresentationFormat>On-screen Show (4:3)</PresentationFormat>
  <Paragraphs>673</Paragraphs>
  <Slides>46</Slides>
  <Notes>46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Arial</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5 - Enzymes</vt:lpstr>
      <vt:lpstr>5 - Enzymes</vt:lpstr>
      <vt:lpstr>5 - Enzymes</vt:lpstr>
      <vt:lpstr>5.1 – Biological Catalysts</vt:lpstr>
      <vt:lpstr>5.1 – Biological Catalysts</vt:lpstr>
      <vt:lpstr>5.1 – Biological Catalysts</vt:lpstr>
      <vt:lpstr>5.1 – Biological Catalysts</vt:lpstr>
      <vt:lpstr>5.1 – Biological Catalysts</vt:lpstr>
      <vt:lpstr>5.1 – Biological Catalysts</vt:lpstr>
      <vt:lpstr>5.1 – Biological Catalysts</vt:lpstr>
      <vt:lpstr>5.1 – Biological Catalysts</vt:lpstr>
      <vt:lpstr>5.1 – Catalyst - Questions</vt:lpstr>
      <vt:lpstr>5.2 – Properties of Enzymes</vt:lpstr>
      <vt:lpstr>5.2 – Properties of Enzymes</vt:lpstr>
      <vt:lpstr>5.2 – Properties of Enzymes</vt:lpstr>
      <vt:lpstr>5.2 – Properties of Enzymes</vt:lpstr>
      <vt:lpstr>5.2 – Properties of Enzymes</vt:lpstr>
      <vt:lpstr>5.2 – Properties of Enzymes</vt:lpstr>
      <vt:lpstr>5.2 – Enzymes - Questions</vt:lpstr>
      <vt:lpstr>5.2 – Enzymes – Activity 5.2</vt:lpstr>
      <vt:lpstr>5.2 – Enzymes – Activity 5.2</vt:lpstr>
      <vt:lpstr>5.2 – Enzymes – Activity 5.2</vt:lpstr>
      <vt:lpstr>5.2 – Enzymes – Activity 5.2</vt:lpstr>
      <vt:lpstr>5.2 – Activity 5.3 and 5.4</vt:lpstr>
      <vt:lpstr>5 – End of Chapter Questions</vt:lpstr>
      <vt:lpstr>5 – End of Chapter Questions</vt:lpstr>
      <vt:lpstr>5 – End of Chapter Questions</vt:lpstr>
      <vt:lpstr>5 – End of Chapter Questions</vt:lpstr>
      <vt:lpstr>5 – End of Chapter Questions</vt:lpstr>
      <vt:lpstr>5.1 – Workbook - Writing enzyme questions</vt:lpstr>
      <vt:lpstr>5.2 – Workbook - Lipase experiment</vt:lpstr>
      <vt:lpstr>5.2 – Workbook - Lipase experiment</vt:lpstr>
      <vt:lpstr>5.2 – Workbook - Lipase experiment</vt:lpstr>
      <vt:lpstr>5.3 – Workbook - Finding the optimum pH for amylase</vt:lpstr>
      <vt:lpstr>5.3 – Workbook - Finding the optimum pH for amylase</vt:lpstr>
      <vt:lpstr>5.3 – Workbook - Finding the optimum pH for amylase</vt:lpstr>
      <vt:lpstr>5.3 – Workbook - Finding the optimum pH for amylase</vt:lpstr>
      <vt:lpstr>5.4 – Workbook – How Enzymes Work</vt:lpstr>
      <vt:lpstr>5.4 – Workbook – How Enzymes Work</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05</dc:title>
  <dc:subject>Travel and Tourism</dc:subject>
  <dc:creator>Enderoth</dc:creator>
  <cp:keywords>Unit 05 - Enzymes</cp:keywords>
  <cp:lastModifiedBy>Stephen Rafferty</cp:lastModifiedBy>
  <cp:revision>1726</cp:revision>
  <cp:lastPrinted>2014-01-22T18:25:48Z</cp:lastPrinted>
  <dcterms:created xsi:type="dcterms:W3CDTF">2008-03-12T11:01:44Z</dcterms:created>
  <dcterms:modified xsi:type="dcterms:W3CDTF">2018-08-13T16:09:16Z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